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00" r:id="rId2"/>
    <p:sldId id="266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301" r:id="rId14"/>
    <p:sldId id="278" r:id="rId15"/>
    <p:sldId id="279" r:id="rId16"/>
    <p:sldId id="280" r:id="rId17"/>
    <p:sldId id="281" r:id="rId18"/>
    <p:sldId id="282" r:id="rId19"/>
    <p:sldId id="284" r:id="rId20"/>
    <p:sldId id="285" r:id="rId21"/>
    <p:sldId id="286" r:id="rId22"/>
    <p:sldId id="295" r:id="rId23"/>
    <p:sldId id="296" r:id="rId24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FF0000"/>
    <a:srgbClr val="00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34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1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FA41718D-13E4-4998-8AAC-A3C3789109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12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37F42B10-3704-4719-B271-6649B8AC72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328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E26055-F81C-4AA6-A40B-72D66A953014}" type="slidenum">
              <a:rPr lang="en-US"/>
              <a:pPr/>
              <a:t>2</a:t>
            </a:fld>
            <a:endParaRPr 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4AF5FD-D291-4CBB-8260-F3CE328E922F}" type="slidenum">
              <a:rPr lang="en-US"/>
              <a:pPr/>
              <a:t>11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D71C3B-DBDF-44E1-B65F-EB18E1D54C68}" type="slidenum">
              <a:rPr lang="en-US"/>
              <a:pPr/>
              <a:t>12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4FA79A-54D3-4707-8E38-A22D26BF4790}" type="slidenum">
              <a:rPr lang="en-US"/>
              <a:pPr/>
              <a:t>14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72BAB3-450F-425E-9130-8D6E729E2410}" type="slidenum">
              <a:rPr lang="en-US"/>
              <a:pPr/>
              <a:t>15</a:t>
            </a:fld>
            <a:endParaRPr lang="en-US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8D6AE3-010A-43E6-BF4D-365D2DFDE844}" type="slidenum">
              <a:rPr lang="en-US"/>
              <a:pPr/>
              <a:t>16</a:t>
            </a:fld>
            <a:endParaRPr lang="en-US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29184E-CF0D-4605-86BF-97192EF4F9E2}" type="slidenum">
              <a:rPr lang="en-US"/>
              <a:pPr/>
              <a:t>17</a:t>
            </a:fld>
            <a:endParaRPr lang="en-US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42A9D9-A47C-48D4-9841-014B90085E88}" type="slidenum">
              <a:rPr lang="en-US"/>
              <a:pPr/>
              <a:t>18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68CE45-0A86-4412-8AA1-6C89F9625183}" type="slidenum">
              <a:rPr lang="en-US"/>
              <a:pPr/>
              <a:t>20</a:t>
            </a:fld>
            <a:endParaRPr 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26276B-3B70-4AE9-87D8-38D0F57363FF}" type="slidenum">
              <a:rPr lang="en-US"/>
              <a:pPr/>
              <a:t>21</a:t>
            </a:fld>
            <a:endParaRPr lang="en-US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430B64-02FA-4F94-9FD2-2EABB7FEEE82}" type="slidenum">
              <a:rPr lang="en-US"/>
              <a:pPr/>
              <a:t>22</a:t>
            </a:fld>
            <a:endParaRPr lang="en-US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FFDE71-9C66-44C0-A248-E329F882433D}" type="slidenum">
              <a:rPr lang="en-US"/>
              <a:pPr/>
              <a:t>3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4EFA32-AAAB-4BF0-A7C3-21AFB63AAFE1}" type="slidenum">
              <a:rPr lang="en-US"/>
              <a:pPr/>
              <a:t>23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DA9BB3-C2C6-449B-93CB-37F554F85643}" type="slidenum">
              <a:rPr lang="en-US"/>
              <a:pPr/>
              <a:t>4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263A17-8870-4BF3-B90C-DC64BCB95EDD}" type="slidenum">
              <a:rPr lang="en-US"/>
              <a:pPr/>
              <a:t>5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AE1CA6-610E-49F3-B636-69B53CE82D58}" type="slidenum">
              <a:rPr lang="en-US"/>
              <a:pPr/>
              <a:t>6</a:t>
            </a:fld>
            <a:endParaRPr lang="en-US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4C2BE0-3897-4F3C-AA81-16A2037CB23A}" type="slidenum">
              <a:rPr lang="en-US"/>
              <a:pPr/>
              <a:t>7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4709DF-F50B-4ED1-8AFB-9FB18267DA5F}" type="slidenum">
              <a:rPr lang="en-US"/>
              <a:pPr/>
              <a:t>8</a:t>
            </a:fld>
            <a:endParaRPr lang="en-US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C6D22D-A8A0-4D67-A291-7BE7FE905A59}" type="slidenum">
              <a:rPr lang="en-US"/>
              <a:pPr/>
              <a:t>9</a:t>
            </a:fld>
            <a:endParaRPr lang="en-US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078597-22F0-4E0A-90E6-FD39D2E5BF2D}" type="slidenum">
              <a:rPr lang="en-US"/>
              <a:pPr/>
              <a:t>10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253442-6F58-437B-9F89-897D46F29DB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5D9097-65E9-478C-96BE-D42ECC3D95D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66FBF4-5890-4B22-86B9-DBBADE3D3B6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B9148AB-11A1-4FCD-A788-54E3DDD67D5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0CA6BEB-0366-4398-ADB4-E7213E911BB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951FE38-218D-483F-8CCC-9E787EC9929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2F32A5-701E-4B3E-98BF-D9257DEE8D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1BE45F-3A41-46D9-9EE8-DA33E2DEBC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7808BF-6488-4379-805D-EA7C683819A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DE60D5-0E62-496A-B7EB-EB2EF309B04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2755D0-AD71-415A-8524-52706557BD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DAABF-8D50-47DA-A0CA-601DD9AD2BA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384D4A-84A3-450E-A85F-F9480120EC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ACFA86-666A-4503-BC33-8F8637F6B49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EAF8DF0-489D-4244-B2A9-BF86728BA61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1981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rgbClr val="FF9999"/>
                </a:solidFill>
              </a:rPr>
              <a:t>Biological Oxidations of Organic Compounds</a:t>
            </a:r>
            <a:endParaRPr lang="en-US" sz="3200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908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1905000" y="2819400"/>
            <a:ext cx="5943600" cy="106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200">
                <a:solidFill>
                  <a:srgbClr val="FFFF99"/>
                </a:solidFill>
              </a:rPr>
              <a:t>Production of chemical energy via oxidation of pyruvate</a:t>
            </a: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1905000" y="1371600"/>
            <a:ext cx="5527675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400">
                <a:solidFill>
                  <a:srgbClr val="FF9999"/>
                </a:solidFill>
              </a:rPr>
              <a:t>Oxidative Metabolism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Arc 2"/>
          <p:cNvSpPr>
            <a:spLocks/>
          </p:cNvSpPr>
          <p:nvPr/>
        </p:nvSpPr>
        <p:spPr bwMode="auto">
          <a:xfrm rot="-1049377">
            <a:off x="1981200" y="1952625"/>
            <a:ext cx="4365625" cy="42195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5625"/>
              <a:gd name="T1" fmla="*/ 0 h 21600"/>
              <a:gd name="T2" fmla="*/ 15625 w 15625"/>
              <a:gd name="T3" fmla="*/ 6687 h 21600"/>
              <a:gd name="T4" fmla="*/ 0 w 1562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625" h="21600" fill="none" extrusionOk="0">
                <a:moveTo>
                  <a:pt x="-1" y="0"/>
                </a:moveTo>
                <a:cubicBezTo>
                  <a:pt x="5903" y="0"/>
                  <a:pt x="11549" y="2416"/>
                  <a:pt x="15625" y="6686"/>
                </a:cubicBezTo>
              </a:path>
              <a:path w="15625" h="21600" stroke="0" extrusionOk="0">
                <a:moveTo>
                  <a:pt x="-1" y="0"/>
                </a:moveTo>
                <a:cubicBezTo>
                  <a:pt x="5903" y="0"/>
                  <a:pt x="11549" y="2416"/>
                  <a:pt x="15625" y="668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FF99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3011" name="Arc 3"/>
          <p:cNvSpPr>
            <a:spLocks/>
          </p:cNvSpPr>
          <p:nvPr/>
        </p:nvSpPr>
        <p:spPr bwMode="auto">
          <a:xfrm rot="-1049377">
            <a:off x="1981200" y="2057400"/>
            <a:ext cx="4365625" cy="42195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5625"/>
              <a:gd name="T1" fmla="*/ 0 h 21600"/>
              <a:gd name="T2" fmla="*/ 15625 w 15625"/>
              <a:gd name="T3" fmla="*/ 6687 h 21600"/>
              <a:gd name="T4" fmla="*/ 0 w 1562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625" h="21600" fill="none" extrusionOk="0">
                <a:moveTo>
                  <a:pt x="-1" y="0"/>
                </a:moveTo>
                <a:cubicBezTo>
                  <a:pt x="5903" y="0"/>
                  <a:pt x="11549" y="2416"/>
                  <a:pt x="15625" y="6686"/>
                </a:cubicBezTo>
              </a:path>
              <a:path w="15625" h="21600" stroke="0" extrusionOk="0">
                <a:moveTo>
                  <a:pt x="-1" y="0"/>
                </a:moveTo>
                <a:cubicBezTo>
                  <a:pt x="5903" y="0"/>
                  <a:pt x="11549" y="2416"/>
                  <a:pt x="15625" y="668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FF99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829050" y="2198688"/>
            <a:ext cx="152400" cy="609600"/>
          </a:xfrm>
          <a:prstGeom prst="rect">
            <a:avLst/>
          </a:prstGeom>
          <a:solidFill>
            <a:schemeClr val="tx1"/>
          </a:solidFill>
          <a:ln w="9525" algn="ctr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2743200" y="1066800"/>
            <a:ext cx="20574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solidFill>
                  <a:srgbClr val="FFFF00"/>
                </a:solidFill>
              </a:rPr>
              <a:t>Pyruvate</a:t>
            </a:r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3733800" y="1524000"/>
            <a:ext cx="0" cy="21336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2743200" y="3581400"/>
            <a:ext cx="20574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solidFill>
                  <a:srgbClr val="FF9999"/>
                </a:solidFill>
              </a:rPr>
              <a:t>Pyruvate</a:t>
            </a: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3505200" y="2209800"/>
            <a:ext cx="152400" cy="609600"/>
          </a:xfrm>
          <a:prstGeom prst="rect">
            <a:avLst/>
          </a:prstGeom>
          <a:solidFill>
            <a:schemeClr val="tx1"/>
          </a:solidFill>
          <a:ln w="9525" algn="ctr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017" name="Oval 9"/>
          <p:cNvSpPr>
            <a:spLocks noChangeArrowheads="1"/>
          </p:cNvSpPr>
          <p:nvPr/>
        </p:nvSpPr>
        <p:spPr bwMode="auto">
          <a:xfrm>
            <a:off x="3429000" y="2667000"/>
            <a:ext cx="609600" cy="304800"/>
          </a:xfrm>
          <a:prstGeom prst="ellipse">
            <a:avLst/>
          </a:prstGeom>
          <a:solidFill>
            <a:schemeClr val="tx1"/>
          </a:solidFill>
          <a:ln w="9525" algn="ctr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 flipH="1">
            <a:off x="4114800" y="2209800"/>
            <a:ext cx="533400" cy="45720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19" name="Text Box 11"/>
          <p:cNvSpPr txBox="1">
            <a:spLocks noChangeArrowheads="1"/>
          </p:cNvSpPr>
          <p:nvPr/>
        </p:nvSpPr>
        <p:spPr bwMode="auto">
          <a:xfrm>
            <a:off x="4648200" y="1828800"/>
            <a:ext cx="28194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FFFF00"/>
                </a:solidFill>
              </a:rPr>
              <a:t>Pyruvate Translocase</a:t>
            </a:r>
          </a:p>
        </p:txBody>
      </p:sp>
      <p:sp>
        <p:nvSpPr>
          <p:cNvPr id="43020" name="Line 12"/>
          <p:cNvSpPr>
            <a:spLocks noChangeShapeType="1"/>
          </p:cNvSpPr>
          <p:nvPr/>
        </p:nvSpPr>
        <p:spPr bwMode="auto">
          <a:xfrm>
            <a:off x="2590800" y="1828800"/>
            <a:ext cx="838200" cy="45720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1" name="Text Box 13"/>
          <p:cNvSpPr txBox="1">
            <a:spLocks noChangeArrowheads="1"/>
          </p:cNvSpPr>
          <p:nvPr/>
        </p:nvSpPr>
        <p:spPr bwMode="auto">
          <a:xfrm>
            <a:off x="1600200" y="1447800"/>
            <a:ext cx="18288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solidFill>
                  <a:srgbClr val="FFFF00"/>
                </a:solidFill>
              </a:rPr>
              <a:t>Porin</a:t>
            </a:r>
          </a:p>
        </p:txBody>
      </p:sp>
      <p:sp>
        <p:nvSpPr>
          <p:cNvPr id="43022" name="Text Box 14"/>
          <p:cNvSpPr txBox="1">
            <a:spLocks noChangeArrowheads="1"/>
          </p:cNvSpPr>
          <p:nvPr/>
        </p:nvSpPr>
        <p:spPr bwMode="auto">
          <a:xfrm rot="-967971">
            <a:off x="533400" y="2209800"/>
            <a:ext cx="11430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FF9999"/>
                </a:solidFill>
              </a:rPr>
              <a:t>Cytosol</a:t>
            </a:r>
          </a:p>
        </p:txBody>
      </p:sp>
      <p:sp>
        <p:nvSpPr>
          <p:cNvPr id="43023" name="Text Box 15"/>
          <p:cNvSpPr txBox="1">
            <a:spLocks noChangeArrowheads="1"/>
          </p:cNvSpPr>
          <p:nvPr/>
        </p:nvSpPr>
        <p:spPr bwMode="auto">
          <a:xfrm rot="-1028177">
            <a:off x="609600" y="2971800"/>
            <a:ext cx="16764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FF9999"/>
                </a:solidFill>
              </a:rPr>
              <a:t>Mitochondria</a:t>
            </a:r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3733800" y="4038600"/>
            <a:ext cx="0" cy="9906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5" name="Text Box 17"/>
          <p:cNvSpPr txBox="1">
            <a:spLocks noChangeArrowheads="1"/>
          </p:cNvSpPr>
          <p:nvPr/>
        </p:nvSpPr>
        <p:spPr bwMode="auto">
          <a:xfrm>
            <a:off x="3124200" y="4953000"/>
            <a:ext cx="23622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FF9999"/>
                </a:solidFill>
              </a:rPr>
              <a:t>Acetyl-CoA</a:t>
            </a:r>
          </a:p>
        </p:txBody>
      </p:sp>
      <p:sp>
        <p:nvSpPr>
          <p:cNvPr id="43026" name="Text Box 18"/>
          <p:cNvSpPr txBox="1">
            <a:spLocks noChangeArrowheads="1"/>
          </p:cNvSpPr>
          <p:nvPr/>
        </p:nvSpPr>
        <p:spPr bwMode="auto">
          <a:xfrm>
            <a:off x="3962400" y="4114800"/>
            <a:ext cx="2362200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FF9999"/>
                </a:solidFill>
              </a:rPr>
              <a:t>PDH multi-enzyme complex</a:t>
            </a:r>
          </a:p>
        </p:txBody>
      </p:sp>
      <p:sp>
        <p:nvSpPr>
          <p:cNvPr id="43027" name="Text Box 19"/>
          <p:cNvSpPr txBox="1">
            <a:spLocks noChangeArrowheads="1"/>
          </p:cNvSpPr>
          <p:nvPr/>
        </p:nvSpPr>
        <p:spPr bwMode="auto">
          <a:xfrm>
            <a:off x="2743200" y="4191000"/>
            <a:ext cx="8382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FFFF00"/>
                </a:solidFill>
              </a:rPr>
              <a:t>CO</a:t>
            </a:r>
            <a:r>
              <a:rPr lang="en-US" sz="2000" baseline="-25000">
                <a:solidFill>
                  <a:srgbClr val="FFFF00"/>
                </a:solidFill>
              </a:rPr>
              <a:t>2</a:t>
            </a:r>
            <a:endParaRPr lang="en-US" sz="2000">
              <a:solidFill>
                <a:srgbClr val="FFFF00"/>
              </a:solidFill>
            </a:endParaRPr>
          </a:p>
        </p:txBody>
      </p:sp>
      <p:sp>
        <p:nvSpPr>
          <p:cNvPr id="43028" name="Line 20"/>
          <p:cNvSpPr>
            <a:spLocks noChangeShapeType="1"/>
          </p:cNvSpPr>
          <p:nvPr/>
        </p:nvSpPr>
        <p:spPr bwMode="auto">
          <a:xfrm flipH="1">
            <a:off x="3276600" y="4114800"/>
            <a:ext cx="457200" cy="22860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9" name="Text Box 21"/>
          <p:cNvSpPr txBox="1">
            <a:spLocks noChangeArrowheads="1"/>
          </p:cNvSpPr>
          <p:nvPr/>
        </p:nvSpPr>
        <p:spPr bwMode="auto">
          <a:xfrm>
            <a:off x="6324600" y="4267200"/>
            <a:ext cx="25146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FF9999"/>
                </a:solidFill>
                <a:cs typeface="Arial" charset="0"/>
              </a:rPr>
              <a:t>∆G°= -8.0 kcal/mol</a:t>
            </a:r>
          </a:p>
        </p:txBody>
      </p:sp>
      <p:sp>
        <p:nvSpPr>
          <p:cNvPr id="43030" name="Line 22"/>
          <p:cNvSpPr>
            <a:spLocks noChangeShapeType="1"/>
          </p:cNvSpPr>
          <p:nvPr/>
        </p:nvSpPr>
        <p:spPr bwMode="auto">
          <a:xfrm>
            <a:off x="3733800" y="5410200"/>
            <a:ext cx="609600" cy="6096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1" name="Text Box 23"/>
          <p:cNvSpPr txBox="1">
            <a:spLocks noChangeArrowheads="1"/>
          </p:cNvSpPr>
          <p:nvPr/>
        </p:nvSpPr>
        <p:spPr bwMode="auto">
          <a:xfrm>
            <a:off x="3733800" y="6096000"/>
            <a:ext cx="15732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rgbClr val="FFFF00"/>
                </a:solidFill>
              </a:rPr>
              <a:t>TCA cycle</a:t>
            </a:r>
          </a:p>
        </p:txBody>
      </p:sp>
      <p:sp>
        <p:nvSpPr>
          <p:cNvPr id="43032" name="Text Box 24"/>
          <p:cNvSpPr txBox="1">
            <a:spLocks noChangeArrowheads="1"/>
          </p:cNvSpPr>
          <p:nvPr/>
        </p:nvSpPr>
        <p:spPr bwMode="auto">
          <a:xfrm>
            <a:off x="914400" y="304800"/>
            <a:ext cx="721360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Oxidation of pyruvate occurs in mitochondria</a:t>
            </a:r>
          </a:p>
        </p:txBody>
      </p:sp>
      <p:sp>
        <p:nvSpPr>
          <p:cNvPr id="43033" name="Line 25"/>
          <p:cNvSpPr>
            <a:spLocks noChangeShapeType="1"/>
          </p:cNvSpPr>
          <p:nvPr/>
        </p:nvSpPr>
        <p:spPr bwMode="auto">
          <a:xfrm flipH="1">
            <a:off x="3276600" y="4495800"/>
            <a:ext cx="457200" cy="22860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4" name="Text Box 26"/>
          <p:cNvSpPr txBox="1">
            <a:spLocks noChangeArrowheads="1"/>
          </p:cNvSpPr>
          <p:nvPr/>
        </p:nvSpPr>
        <p:spPr bwMode="auto">
          <a:xfrm>
            <a:off x="1981200" y="4648200"/>
            <a:ext cx="15240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FFFF00"/>
                </a:solidFill>
              </a:rPr>
              <a:t>NADH + H</a:t>
            </a:r>
            <a:r>
              <a:rPr lang="en-US" sz="2000" baseline="30000">
                <a:solidFill>
                  <a:srgbClr val="FFFF00"/>
                </a:solidFill>
              </a:rPr>
              <a:t>+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534400" cy="2819400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800">
                <a:solidFill>
                  <a:srgbClr val="FFFF99"/>
                </a:solidFill>
              </a:rPr>
              <a:t>Glycolytic enzymes are cytosolic. 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2800">
                <a:solidFill>
                  <a:srgbClr val="FFFF99"/>
                </a:solidFill>
              </a:rPr>
              <a:t>	PDH and TCA cycle enzymes are mitochondrial.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sz="2800">
              <a:solidFill>
                <a:srgbClr val="FFFF99"/>
              </a:solidFill>
            </a:endParaRPr>
          </a:p>
          <a:p>
            <a:pPr marL="609600" indent="-609600">
              <a:lnSpc>
                <a:spcPct val="90000"/>
              </a:lnSpc>
              <a:buFontTx/>
              <a:buAutoNum type="arabicPeriod" startAt="2"/>
            </a:pPr>
            <a:r>
              <a:rPr lang="en-US" sz="2800">
                <a:solidFill>
                  <a:srgbClr val="FFFF99"/>
                </a:solidFill>
              </a:rPr>
              <a:t>Fate of cytosolic pyruvate is lactate or alanine.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2800">
                <a:solidFill>
                  <a:srgbClr val="FFFF99"/>
                </a:solidFill>
              </a:rPr>
              <a:t>	Sole fate of mitochondrial pyruvate is the TCA cycle (Acetyl-CoA, Oxaloacetate).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1981200"/>
            <a:ext cx="8229600" cy="13716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dirty="0" smtClean="0">
                <a:solidFill>
                  <a:srgbClr val="FF9999"/>
                </a:solidFill>
              </a:rPr>
              <a:t>Pyruvate Dehydrogenase</a:t>
            </a:r>
          </a:p>
          <a:p>
            <a:r>
              <a:rPr lang="en-US" sz="3600" dirty="0" smtClean="0">
                <a:solidFill>
                  <a:srgbClr val="FF9999"/>
                </a:solidFill>
              </a:rPr>
              <a:t>-role of vitamins</a:t>
            </a:r>
            <a:endParaRPr lang="en-US" sz="3600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9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z="3600" dirty="0">
                <a:solidFill>
                  <a:srgbClr val="FF9999"/>
                </a:solidFill>
              </a:rPr>
              <a:t>Pyruvate Dehydrogenase Complex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1295400"/>
            <a:ext cx="5562600" cy="53340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>
                <a:solidFill>
                  <a:srgbClr val="FFFF99"/>
                </a:solidFill>
              </a:rPr>
              <a:t>- links glycolysis &amp; TCA cycle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3711575" y="5230813"/>
            <a:ext cx="1255713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000">
                <a:solidFill>
                  <a:srgbClr val="FF66CC"/>
                </a:solidFill>
              </a:rPr>
              <a:t>PDH</a:t>
            </a:r>
          </a:p>
        </p:txBody>
      </p:sp>
      <p:sp>
        <p:nvSpPr>
          <p:cNvPr id="47114" name="Rectangle 10"/>
          <p:cNvSpPr>
            <a:spLocks noChangeArrowheads="1"/>
          </p:cNvSpPr>
          <p:nvPr/>
        </p:nvSpPr>
        <p:spPr bwMode="auto">
          <a:xfrm>
            <a:off x="1163638" y="3186113"/>
            <a:ext cx="238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00FF00"/>
                </a:solidFill>
              </a:rPr>
              <a:t>C</a:t>
            </a:r>
            <a:endParaRPr lang="en-US" sz="3200">
              <a:solidFill>
                <a:srgbClr val="00FF00"/>
              </a:solidFill>
            </a:endParaRPr>
          </a:p>
        </p:txBody>
      </p:sp>
      <p:sp>
        <p:nvSpPr>
          <p:cNvPr id="47115" name="Rectangle 11"/>
          <p:cNvSpPr>
            <a:spLocks noChangeArrowheads="1"/>
          </p:cNvSpPr>
          <p:nvPr/>
        </p:nvSpPr>
        <p:spPr bwMode="auto">
          <a:xfrm>
            <a:off x="803275" y="3186113"/>
            <a:ext cx="238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00FF00"/>
                </a:solidFill>
              </a:rPr>
              <a:t>H</a:t>
            </a:r>
            <a:endParaRPr lang="en-US" sz="3200">
              <a:solidFill>
                <a:srgbClr val="00FF00"/>
              </a:solidFill>
            </a:endParaRPr>
          </a:p>
        </p:txBody>
      </p:sp>
      <p:sp>
        <p:nvSpPr>
          <p:cNvPr id="47116" name="Rectangle 12"/>
          <p:cNvSpPr>
            <a:spLocks noChangeArrowheads="1"/>
          </p:cNvSpPr>
          <p:nvPr/>
        </p:nvSpPr>
        <p:spPr bwMode="auto">
          <a:xfrm>
            <a:off x="1042988" y="3394075"/>
            <a:ext cx="12065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700">
                <a:solidFill>
                  <a:srgbClr val="00FF00"/>
                </a:solidFill>
              </a:rPr>
              <a:t>3</a:t>
            </a:r>
            <a:endParaRPr lang="en-US" sz="3200">
              <a:solidFill>
                <a:srgbClr val="00FF00"/>
              </a:solidFill>
            </a:endParaRPr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>
            <a:off x="1436688" y="3351213"/>
            <a:ext cx="395287" cy="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8" name="Rectangle 14"/>
          <p:cNvSpPr>
            <a:spLocks noChangeArrowheads="1"/>
          </p:cNvSpPr>
          <p:nvPr/>
        </p:nvSpPr>
        <p:spPr bwMode="auto">
          <a:xfrm>
            <a:off x="2286000" y="3181350"/>
            <a:ext cx="823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9999"/>
                </a:solidFill>
              </a:rPr>
              <a:t>COO</a:t>
            </a:r>
            <a:r>
              <a:rPr lang="en-US" sz="2600" baseline="30000">
                <a:solidFill>
                  <a:srgbClr val="FF9999"/>
                </a:solidFill>
              </a:rPr>
              <a:t>-</a:t>
            </a:r>
            <a:endParaRPr lang="en-US" sz="3200" baseline="30000">
              <a:solidFill>
                <a:srgbClr val="FF9999"/>
              </a:solidFill>
            </a:endParaRPr>
          </a:p>
        </p:txBody>
      </p:sp>
      <p:sp>
        <p:nvSpPr>
          <p:cNvPr id="47119" name="Line 15"/>
          <p:cNvSpPr>
            <a:spLocks noChangeShapeType="1"/>
          </p:cNvSpPr>
          <p:nvPr/>
        </p:nvSpPr>
        <p:spPr bwMode="auto">
          <a:xfrm>
            <a:off x="1831975" y="3351213"/>
            <a:ext cx="392113" cy="0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0" name="Rectangle 16"/>
          <p:cNvSpPr>
            <a:spLocks noChangeArrowheads="1"/>
          </p:cNvSpPr>
          <p:nvPr/>
        </p:nvSpPr>
        <p:spPr bwMode="auto">
          <a:xfrm>
            <a:off x="1703388" y="2638425"/>
            <a:ext cx="257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00FF00"/>
                </a:solidFill>
              </a:rPr>
              <a:t>O</a:t>
            </a:r>
            <a:endParaRPr lang="en-US" sz="3200">
              <a:solidFill>
                <a:srgbClr val="00FF00"/>
              </a:solidFill>
            </a:endParaRPr>
          </a:p>
        </p:txBody>
      </p:sp>
      <p:sp>
        <p:nvSpPr>
          <p:cNvPr id="47121" name="Line 17"/>
          <p:cNvSpPr>
            <a:spLocks noChangeShapeType="1"/>
          </p:cNvSpPr>
          <p:nvPr/>
        </p:nvSpPr>
        <p:spPr bwMode="auto">
          <a:xfrm flipV="1">
            <a:off x="1879600" y="2971800"/>
            <a:ext cx="0" cy="36353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2" name="Line 18"/>
          <p:cNvSpPr>
            <a:spLocks noChangeShapeType="1"/>
          </p:cNvSpPr>
          <p:nvPr/>
        </p:nvSpPr>
        <p:spPr bwMode="auto">
          <a:xfrm flipV="1">
            <a:off x="1782763" y="2971800"/>
            <a:ext cx="0" cy="36353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3" name="Line 19"/>
          <p:cNvSpPr>
            <a:spLocks noChangeShapeType="1"/>
          </p:cNvSpPr>
          <p:nvPr/>
        </p:nvSpPr>
        <p:spPr bwMode="auto">
          <a:xfrm>
            <a:off x="3424238" y="3351213"/>
            <a:ext cx="2055812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4" name="Freeform 20"/>
          <p:cNvSpPr>
            <a:spLocks/>
          </p:cNvSpPr>
          <p:nvPr/>
        </p:nvSpPr>
        <p:spPr bwMode="auto">
          <a:xfrm>
            <a:off x="5480050" y="3303588"/>
            <a:ext cx="207963" cy="95250"/>
          </a:xfrm>
          <a:custGeom>
            <a:avLst/>
            <a:gdLst/>
            <a:ahLst/>
            <a:cxnLst>
              <a:cxn ang="0">
                <a:pos x="0" y="30"/>
              </a:cxn>
              <a:cxn ang="0">
                <a:pos x="39" y="30"/>
              </a:cxn>
              <a:cxn ang="0">
                <a:pos x="0" y="0"/>
              </a:cxn>
              <a:cxn ang="0">
                <a:pos x="131" y="30"/>
              </a:cxn>
              <a:cxn ang="0">
                <a:pos x="0" y="60"/>
              </a:cxn>
              <a:cxn ang="0">
                <a:pos x="39" y="30"/>
              </a:cxn>
              <a:cxn ang="0">
                <a:pos x="0" y="30"/>
              </a:cxn>
            </a:cxnLst>
            <a:rect l="0" t="0" r="r" b="b"/>
            <a:pathLst>
              <a:path w="131" h="60">
                <a:moveTo>
                  <a:pt x="0" y="30"/>
                </a:moveTo>
                <a:lnTo>
                  <a:pt x="39" y="30"/>
                </a:lnTo>
                <a:lnTo>
                  <a:pt x="0" y="0"/>
                </a:lnTo>
                <a:lnTo>
                  <a:pt x="131" y="30"/>
                </a:lnTo>
                <a:lnTo>
                  <a:pt x="0" y="60"/>
                </a:lnTo>
                <a:lnTo>
                  <a:pt x="39" y="30"/>
                </a:lnTo>
                <a:lnTo>
                  <a:pt x="0" y="3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5" name="Line 21"/>
          <p:cNvSpPr>
            <a:spLocks noChangeShapeType="1"/>
          </p:cNvSpPr>
          <p:nvPr/>
        </p:nvSpPr>
        <p:spPr bwMode="auto">
          <a:xfrm>
            <a:off x="3924300" y="3433763"/>
            <a:ext cx="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6" name="Rectangle 22"/>
          <p:cNvSpPr>
            <a:spLocks noChangeArrowheads="1"/>
          </p:cNvSpPr>
          <p:nvPr/>
        </p:nvSpPr>
        <p:spPr bwMode="auto">
          <a:xfrm>
            <a:off x="3924300" y="3433763"/>
            <a:ext cx="1588" cy="1587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7" name="Line 23"/>
          <p:cNvSpPr>
            <a:spLocks noChangeShapeType="1"/>
          </p:cNvSpPr>
          <p:nvPr/>
        </p:nvSpPr>
        <p:spPr bwMode="auto">
          <a:xfrm>
            <a:off x="3924300" y="3433763"/>
            <a:ext cx="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8" name="Rectangle 24"/>
          <p:cNvSpPr>
            <a:spLocks noChangeArrowheads="1"/>
          </p:cNvSpPr>
          <p:nvPr/>
        </p:nvSpPr>
        <p:spPr bwMode="auto">
          <a:xfrm>
            <a:off x="3924300" y="3433763"/>
            <a:ext cx="1588" cy="1587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9" name="Arc 25"/>
          <p:cNvSpPr>
            <a:spLocks/>
          </p:cNvSpPr>
          <p:nvPr/>
        </p:nvSpPr>
        <p:spPr bwMode="auto">
          <a:xfrm>
            <a:off x="3298825" y="3346450"/>
            <a:ext cx="666750" cy="625475"/>
          </a:xfrm>
          <a:custGeom>
            <a:avLst/>
            <a:gdLst>
              <a:gd name="G0" fmla="+- 0 0 0"/>
              <a:gd name="G1" fmla="+- 17791 0 0"/>
              <a:gd name="G2" fmla="+- 21600 0 0"/>
              <a:gd name="T0" fmla="*/ 12249 w 21600"/>
              <a:gd name="T1" fmla="*/ 0 h 20299"/>
              <a:gd name="T2" fmla="*/ 21454 w 21600"/>
              <a:gd name="T3" fmla="*/ 20299 h 20299"/>
              <a:gd name="T4" fmla="*/ 0 w 21600"/>
              <a:gd name="T5" fmla="*/ 17791 h 20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299" fill="none" extrusionOk="0">
                <a:moveTo>
                  <a:pt x="12249" y="-1"/>
                </a:moveTo>
                <a:cubicBezTo>
                  <a:pt x="18103" y="4030"/>
                  <a:pt x="21600" y="10683"/>
                  <a:pt x="21600" y="17791"/>
                </a:cubicBezTo>
                <a:cubicBezTo>
                  <a:pt x="21600" y="18629"/>
                  <a:pt x="21551" y="19466"/>
                  <a:pt x="21453" y="20298"/>
                </a:cubicBezTo>
              </a:path>
              <a:path w="21600" h="20299" stroke="0" extrusionOk="0">
                <a:moveTo>
                  <a:pt x="12249" y="-1"/>
                </a:moveTo>
                <a:cubicBezTo>
                  <a:pt x="18103" y="4030"/>
                  <a:pt x="21600" y="10683"/>
                  <a:pt x="21600" y="17791"/>
                </a:cubicBezTo>
                <a:cubicBezTo>
                  <a:pt x="21600" y="18629"/>
                  <a:pt x="21551" y="19466"/>
                  <a:pt x="21453" y="20298"/>
                </a:cubicBezTo>
                <a:lnTo>
                  <a:pt x="0" y="17791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0" name="Freeform 26"/>
          <p:cNvSpPr>
            <a:spLocks/>
          </p:cNvSpPr>
          <p:nvPr/>
        </p:nvSpPr>
        <p:spPr bwMode="auto">
          <a:xfrm>
            <a:off x="3905250" y="3916363"/>
            <a:ext cx="74613" cy="198437"/>
          </a:xfrm>
          <a:custGeom>
            <a:avLst/>
            <a:gdLst/>
            <a:ahLst/>
            <a:cxnLst>
              <a:cxn ang="0">
                <a:pos x="47" y="0"/>
              </a:cxn>
              <a:cxn ang="0">
                <a:pos x="0" y="125"/>
              </a:cxn>
              <a:cxn ang="0">
                <a:pos x="12" y="33"/>
              </a:cxn>
              <a:cxn ang="0">
                <a:pos x="47" y="0"/>
              </a:cxn>
            </a:cxnLst>
            <a:rect l="0" t="0" r="r" b="b"/>
            <a:pathLst>
              <a:path w="47" h="125">
                <a:moveTo>
                  <a:pt x="47" y="0"/>
                </a:moveTo>
                <a:lnTo>
                  <a:pt x="0" y="125"/>
                </a:lnTo>
                <a:lnTo>
                  <a:pt x="12" y="33"/>
                </a:lnTo>
                <a:lnTo>
                  <a:pt x="47" y="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1" name="Rectangle 27"/>
          <p:cNvSpPr>
            <a:spLocks noChangeArrowheads="1"/>
          </p:cNvSpPr>
          <p:nvPr/>
        </p:nvSpPr>
        <p:spPr bwMode="auto">
          <a:xfrm>
            <a:off x="3575050" y="4181475"/>
            <a:ext cx="238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9999"/>
                </a:solidFill>
              </a:rPr>
              <a:t>C</a:t>
            </a:r>
            <a:endParaRPr lang="en-US" sz="3200">
              <a:solidFill>
                <a:srgbClr val="FF9999"/>
              </a:solidFill>
            </a:endParaRPr>
          </a:p>
        </p:txBody>
      </p:sp>
      <p:sp>
        <p:nvSpPr>
          <p:cNvPr id="47132" name="Rectangle 28"/>
          <p:cNvSpPr>
            <a:spLocks noChangeArrowheads="1"/>
          </p:cNvSpPr>
          <p:nvPr/>
        </p:nvSpPr>
        <p:spPr bwMode="auto">
          <a:xfrm>
            <a:off x="3814763" y="4181475"/>
            <a:ext cx="257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9999"/>
                </a:solidFill>
              </a:rPr>
              <a:t>O</a:t>
            </a:r>
            <a:endParaRPr lang="en-US" sz="3200">
              <a:solidFill>
                <a:srgbClr val="FF9999"/>
              </a:solidFill>
            </a:endParaRPr>
          </a:p>
        </p:txBody>
      </p:sp>
      <p:sp>
        <p:nvSpPr>
          <p:cNvPr id="47133" name="Rectangle 29"/>
          <p:cNvSpPr>
            <a:spLocks noChangeArrowheads="1"/>
          </p:cNvSpPr>
          <p:nvPr/>
        </p:nvSpPr>
        <p:spPr bwMode="auto">
          <a:xfrm>
            <a:off x="4075113" y="4389438"/>
            <a:ext cx="1206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700">
                <a:solidFill>
                  <a:srgbClr val="FF9999"/>
                </a:solidFill>
              </a:rPr>
              <a:t>2</a:t>
            </a:r>
            <a:endParaRPr lang="en-US" sz="3200">
              <a:solidFill>
                <a:srgbClr val="FF9999"/>
              </a:solidFill>
            </a:endParaRPr>
          </a:p>
        </p:txBody>
      </p:sp>
      <p:sp>
        <p:nvSpPr>
          <p:cNvPr id="47134" name="Arc 30"/>
          <p:cNvSpPr>
            <a:spLocks/>
          </p:cNvSpPr>
          <p:nvPr/>
        </p:nvSpPr>
        <p:spPr bwMode="auto">
          <a:xfrm>
            <a:off x="4411663" y="3341688"/>
            <a:ext cx="668337" cy="625475"/>
          </a:xfrm>
          <a:custGeom>
            <a:avLst/>
            <a:gdLst>
              <a:gd name="G0" fmla="+- 0 0 0"/>
              <a:gd name="G1" fmla="+- 17787 0 0"/>
              <a:gd name="G2" fmla="+- 21600 0 0"/>
              <a:gd name="T0" fmla="*/ 12254 w 21600"/>
              <a:gd name="T1" fmla="*/ 0 h 20301"/>
              <a:gd name="T2" fmla="*/ 21453 w 21600"/>
              <a:gd name="T3" fmla="*/ 20301 h 20301"/>
              <a:gd name="T4" fmla="*/ 0 w 21600"/>
              <a:gd name="T5" fmla="*/ 17787 h 20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301" fill="none" extrusionOk="0">
                <a:moveTo>
                  <a:pt x="12254" y="-1"/>
                </a:moveTo>
                <a:cubicBezTo>
                  <a:pt x="18105" y="4030"/>
                  <a:pt x="21600" y="10681"/>
                  <a:pt x="21600" y="17787"/>
                </a:cubicBezTo>
                <a:cubicBezTo>
                  <a:pt x="21600" y="18627"/>
                  <a:pt x="21550" y="19466"/>
                  <a:pt x="21453" y="20301"/>
                </a:cubicBezTo>
              </a:path>
              <a:path w="21600" h="20301" stroke="0" extrusionOk="0">
                <a:moveTo>
                  <a:pt x="12254" y="-1"/>
                </a:moveTo>
                <a:cubicBezTo>
                  <a:pt x="18105" y="4030"/>
                  <a:pt x="21600" y="10681"/>
                  <a:pt x="21600" y="17787"/>
                </a:cubicBezTo>
                <a:cubicBezTo>
                  <a:pt x="21600" y="18627"/>
                  <a:pt x="21550" y="19466"/>
                  <a:pt x="21453" y="20301"/>
                </a:cubicBezTo>
                <a:lnTo>
                  <a:pt x="0" y="17787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5" name="Freeform 31"/>
          <p:cNvSpPr>
            <a:spLocks/>
          </p:cNvSpPr>
          <p:nvPr/>
        </p:nvSpPr>
        <p:spPr bwMode="auto">
          <a:xfrm>
            <a:off x="5016500" y="3910013"/>
            <a:ext cx="76200" cy="200025"/>
          </a:xfrm>
          <a:custGeom>
            <a:avLst/>
            <a:gdLst/>
            <a:ahLst/>
            <a:cxnLst>
              <a:cxn ang="0">
                <a:pos x="48" y="0"/>
              </a:cxn>
              <a:cxn ang="0">
                <a:pos x="0" y="126"/>
              </a:cxn>
              <a:cxn ang="0">
                <a:pos x="13" y="33"/>
              </a:cxn>
              <a:cxn ang="0">
                <a:pos x="48" y="0"/>
              </a:cxn>
            </a:cxnLst>
            <a:rect l="0" t="0" r="r" b="b"/>
            <a:pathLst>
              <a:path w="48" h="126">
                <a:moveTo>
                  <a:pt x="48" y="0"/>
                </a:moveTo>
                <a:lnTo>
                  <a:pt x="0" y="126"/>
                </a:lnTo>
                <a:lnTo>
                  <a:pt x="13" y="33"/>
                </a:lnTo>
                <a:lnTo>
                  <a:pt x="48" y="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6" name="Arc 32"/>
          <p:cNvSpPr>
            <a:spLocks/>
          </p:cNvSpPr>
          <p:nvPr/>
        </p:nvSpPr>
        <p:spPr bwMode="auto">
          <a:xfrm>
            <a:off x="3883025" y="2601913"/>
            <a:ext cx="781050" cy="717550"/>
          </a:xfrm>
          <a:custGeom>
            <a:avLst/>
            <a:gdLst>
              <a:gd name="G0" fmla="+- 21600 0 0"/>
              <a:gd name="G1" fmla="+- 352 0 0"/>
              <a:gd name="G2" fmla="+- 21600 0 0"/>
              <a:gd name="T0" fmla="*/ 12414 w 21600"/>
              <a:gd name="T1" fmla="*/ 19901 h 19901"/>
              <a:gd name="T2" fmla="*/ 3 w 21600"/>
              <a:gd name="T3" fmla="*/ 0 h 19901"/>
              <a:gd name="T4" fmla="*/ 21600 w 21600"/>
              <a:gd name="T5" fmla="*/ 352 h 19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9901" fill="none" extrusionOk="0">
                <a:moveTo>
                  <a:pt x="12413" y="19901"/>
                </a:moveTo>
                <a:cubicBezTo>
                  <a:pt x="4837" y="16341"/>
                  <a:pt x="0" y="8723"/>
                  <a:pt x="0" y="352"/>
                </a:cubicBezTo>
                <a:cubicBezTo>
                  <a:pt x="-1" y="234"/>
                  <a:pt x="0" y="117"/>
                  <a:pt x="2" y="-1"/>
                </a:cubicBezTo>
              </a:path>
              <a:path w="21600" h="19901" stroke="0" extrusionOk="0">
                <a:moveTo>
                  <a:pt x="12413" y="19901"/>
                </a:moveTo>
                <a:cubicBezTo>
                  <a:pt x="4837" y="16341"/>
                  <a:pt x="0" y="8723"/>
                  <a:pt x="0" y="352"/>
                </a:cubicBezTo>
                <a:cubicBezTo>
                  <a:pt x="-1" y="234"/>
                  <a:pt x="0" y="117"/>
                  <a:pt x="2" y="-1"/>
                </a:cubicBezTo>
                <a:lnTo>
                  <a:pt x="21600" y="352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7" name="Freeform 33"/>
          <p:cNvSpPr>
            <a:spLocks/>
          </p:cNvSpPr>
          <p:nvPr/>
        </p:nvSpPr>
        <p:spPr bwMode="auto">
          <a:xfrm>
            <a:off x="4306888" y="3227388"/>
            <a:ext cx="171450" cy="130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8" y="82"/>
              </a:cxn>
              <a:cxn ang="0">
                <a:pos x="23" y="43"/>
              </a:cxn>
              <a:cxn ang="0">
                <a:pos x="0" y="0"/>
              </a:cxn>
            </a:cxnLst>
            <a:rect l="0" t="0" r="r" b="b"/>
            <a:pathLst>
              <a:path w="108" h="82">
                <a:moveTo>
                  <a:pt x="0" y="0"/>
                </a:moveTo>
                <a:lnTo>
                  <a:pt x="108" y="82"/>
                </a:lnTo>
                <a:lnTo>
                  <a:pt x="23" y="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8" name="Rectangle 34"/>
          <p:cNvSpPr>
            <a:spLocks noChangeArrowheads="1"/>
          </p:cNvSpPr>
          <p:nvPr/>
        </p:nvSpPr>
        <p:spPr bwMode="auto">
          <a:xfrm>
            <a:off x="3449638" y="2273300"/>
            <a:ext cx="220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FF00"/>
                </a:solidFill>
              </a:rPr>
              <a:t>S</a:t>
            </a:r>
            <a:endParaRPr lang="en-US" sz="3200">
              <a:solidFill>
                <a:srgbClr val="FFFF00"/>
              </a:solidFill>
            </a:endParaRPr>
          </a:p>
        </p:txBody>
      </p:sp>
      <p:sp>
        <p:nvSpPr>
          <p:cNvPr id="47139" name="Rectangle 35"/>
          <p:cNvSpPr>
            <a:spLocks noChangeArrowheads="1"/>
          </p:cNvSpPr>
          <p:nvPr/>
        </p:nvSpPr>
        <p:spPr bwMode="auto">
          <a:xfrm>
            <a:off x="3211513" y="2273300"/>
            <a:ext cx="238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FF00"/>
                </a:solidFill>
              </a:rPr>
              <a:t>H</a:t>
            </a:r>
            <a:endParaRPr lang="en-US" sz="3200">
              <a:solidFill>
                <a:srgbClr val="FFFF00"/>
              </a:solidFill>
            </a:endParaRPr>
          </a:p>
        </p:txBody>
      </p:sp>
      <p:sp>
        <p:nvSpPr>
          <p:cNvPr id="47140" name="Rectangle 36"/>
          <p:cNvSpPr>
            <a:spLocks noChangeArrowheads="1"/>
          </p:cNvSpPr>
          <p:nvPr/>
        </p:nvSpPr>
        <p:spPr bwMode="auto">
          <a:xfrm>
            <a:off x="3990975" y="2273300"/>
            <a:ext cx="238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FF00"/>
                </a:solidFill>
              </a:rPr>
              <a:t>C</a:t>
            </a:r>
            <a:endParaRPr lang="en-US" sz="3200">
              <a:solidFill>
                <a:srgbClr val="FFFF00"/>
              </a:solidFill>
            </a:endParaRPr>
          </a:p>
        </p:txBody>
      </p:sp>
      <p:sp>
        <p:nvSpPr>
          <p:cNvPr id="47141" name="Rectangle 37"/>
          <p:cNvSpPr>
            <a:spLocks noChangeArrowheads="1"/>
          </p:cNvSpPr>
          <p:nvPr/>
        </p:nvSpPr>
        <p:spPr bwMode="auto">
          <a:xfrm>
            <a:off x="4229100" y="227330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FF00"/>
                </a:solidFill>
              </a:rPr>
              <a:t>o</a:t>
            </a:r>
            <a:endParaRPr lang="en-US" sz="3200">
              <a:solidFill>
                <a:srgbClr val="FFFF00"/>
              </a:solidFill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4411663" y="2273300"/>
            <a:ext cx="220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FF00"/>
                </a:solidFill>
              </a:rPr>
              <a:t>A</a:t>
            </a:r>
            <a:endParaRPr lang="en-US" sz="3200">
              <a:solidFill>
                <a:srgbClr val="FFFF00"/>
              </a:solidFill>
            </a:endParaRPr>
          </a:p>
        </p:txBody>
      </p:sp>
      <p:sp>
        <p:nvSpPr>
          <p:cNvPr id="47143" name="Line 39"/>
          <p:cNvSpPr>
            <a:spLocks noChangeShapeType="1"/>
          </p:cNvSpPr>
          <p:nvPr/>
        </p:nvSpPr>
        <p:spPr bwMode="auto">
          <a:xfrm>
            <a:off x="3705225" y="2438400"/>
            <a:ext cx="246063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44" name="Rectangle 40"/>
          <p:cNvSpPr>
            <a:spLocks noChangeArrowheads="1"/>
          </p:cNvSpPr>
          <p:nvPr/>
        </p:nvSpPr>
        <p:spPr bwMode="auto">
          <a:xfrm>
            <a:off x="7439025" y="3171825"/>
            <a:ext cx="2206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FF00"/>
                </a:solidFill>
              </a:rPr>
              <a:t>S</a:t>
            </a:r>
            <a:endParaRPr lang="en-US" sz="3200">
              <a:solidFill>
                <a:srgbClr val="FFFF00"/>
              </a:solidFill>
            </a:endParaRPr>
          </a:p>
        </p:txBody>
      </p:sp>
      <p:sp>
        <p:nvSpPr>
          <p:cNvPr id="47145" name="Rectangle 41"/>
          <p:cNvSpPr>
            <a:spLocks noChangeArrowheads="1"/>
          </p:cNvSpPr>
          <p:nvPr/>
        </p:nvSpPr>
        <p:spPr bwMode="auto">
          <a:xfrm>
            <a:off x="7980363" y="3171825"/>
            <a:ext cx="238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FF00"/>
                </a:solidFill>
              </a:rPr>
              <a:t>C</a:t>
            </a:r>
            <a:endParaRPr lang="en-US" sz="3200">
              <a:solidFill>
                <a:srgbClr val="FFFF00"/>
              </a:solidFill>
            </a:endParaRPr>
          </a:p>
        </p:txBody>
      </p:sp>
      <p:sp>
        <p:nvSpPr>
          <p:cNvPr id="47146" name="Rectangle 42"/>
          <p:cNvSpPr>
            <a:spLocks noChangeArrowheads="1"/>
          </p:cNvSpPr>
          <p:nvPr/>
        </p:nvSpPr>
        <p:spPr bwMode="auto">
          <a:xfrm>
            <a:off x="8216900" y="317182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FF00"/>
                </a:solidFill>
              </a:rPr>
              <a:t>o</a:t>
            </a:r>
            <a:endParaRPr lang="en-US" sz="3200">
              <a:solidFill>
                <a:srgbClr val="FFFF00"/>
              </a:solidFill>
            </a:endParaRPr>
          </a:p>
        </p:txBody>
      </p:sp>
      <p:sp>
        <p:nvSpPr>
          <p:cNvPr id="47147" name="Rectangle 43"/>
          <p:cNvSpPr>
            <a:spLocks noChangeArrowheads="1"/>
          </p:cNvSpPr>
          <p:nvPr/>
        </p:nvSpPr>
        <p:spPr bwMode="auto">
          <a:xfrm>
            <a:off x="8401050" y="3171825"/>
            <a:ext cx="2206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FF00"/>
                </a:solidFill>
              </a:rPr>
              <a:t>A</a:t>
            </a:r>
            <a:endParaRPr lang="en-US" sz="3200">
              <a:solidFill>
                <a:srgbClr val="FFFF00"/>
              </a:solidFill>
            </a:endParaRPr>
          </a:p>
        </p:txBody>
      </p:sp>
      <p:sp>
        <p:nvSpPr>
          <p:cNvPr id="47148" name="Line 44"/>
          <p:cNvSpPr>
            <a:spLocks noChangeShapeType="1"/>
          </p:cNvSpPr>
          <p:nvPr/>
        </p:nvSpPr>
        <p:spPr bwMode="auto">
          <a:xfrm>
            <a:off x="7693025" y="3336925"/>
            <a:ext cx="247650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49" name="Rectangle 45"/>
          <p:cNvSpPr>
            <a:spLocks noChangeArrowheads="1"/>
          </p:cNvSpPr>
          <p:nvPr/>
        </p:nvSpPr>
        <p:spPr bwMode="auto">
          <a:xfrm>
            <a:off x="4635500" y="4143375"/>
            <a:ext cx="9350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00FFFF"/>
                </a:solidFill>
              </a:rPr>
              <a:t>NADH</a:t>
            </a:r>
            <a:endParaRPr lang="en-US" sz="3200" baseline="30000">
              <a:solidFill>
                <a:srgbClr val="00FFFF"/>
              </a:solidFill>
            </a:endParaRPr>
          </a:p>
        </p:txBody>
      </p:sp>
      <p:sp>
        <p:nvSpPr>
          <p:cNvPr id="47150" name="Text Box 46"/>
          <p:cNvSpPr txBox="1">
            <a:spLocks noChangeArrowheads="1"/>
          </p:cNvSpPr>
          <p:nvPr/>
        </p:nvSpPr>
        <p:spPr bwMode="auto">
          <a:xfrm>
            <a:off x="3962400" y="2647950"/>
            <a:ext cx="9477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rgbClr val="00FFFF"/>
                </a:solidFill>
              </a:rPr>
              <a:t>NAD</a:t>
            </a:r>
            <a:r>
              <a:rPr lang="en-US" sz="2400" baseline="30000">
                <a:solidFill>
                  <a:srgbClr val="00FFFF"/>
                </a:solidFill>
              </a:rPr>
              <a:t>+</a:t>
            </a:r>
          </a:p>
        </p:txBody>
      </p:sp>
      <p:sp>
        <p:nvSpPr>
          <p:cNvPr id="47151" name="Rectangle 47"/>
          <p:cNvSpPr>
            <a:spLocks noChangeArrowheads="1"/>
          </p:cNvSpPr>
          <p:nvPr/>
        </p:nvSpPr>
        <p:spPr bwMode="auto">
          <a:xfrm>
            <a:off x="6394450" y="3195638"/>
            <a:ext cx="238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00FF00"/>
                </a:solidFill>
              </a:rPr>
              <a:t>C</a:t>
            </a:r>
            <a:endParaRPr lang="en-US" sz="3200">
              <a:solidFill>
                <a:srgbClr val="00FF00"/>
              </a:solidFill>
            </a:endParaRPr>
          </a:p>
        </p:txBody>
      </p:sp>
      <p:sp>
        <p:nvSpPr>
          <p:cNvPr id="47152" name="Rectangle 48"/>
          <p:cNvSpPr>
            <a:spLocks noChangeArrowheads="1"/>
          </p:cNvSpPr>
          <p:nvPr/>
        </p:nvSpPr>
        <p:spPr bwMode="auto">
          <a:xfrm>
            <a:off x="6034088" y="3195638"/>
            <a:ext cx="238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00FF00"/>
                </a:solidFill>
              </a:rPr>
              <a:t>H</a:t>
            </a:r>
            <a:endParaRPr lang="en-US" sz="3200">
              <a:solidFill>
                <a:srgbClr val="00FF00"/>
              </a:solidFill>
            </a:endParaRPr>
          </a:p>
        </p:txBody>
      </p:sp>
      <p:sp>
        <p:nvSpPr>
          <p:cNvPr id="47153" name="Rectangle 49"/>
          <p:cNvSpPr>
            <a:spLocks noChangeArrowheads="1"/>
          </p:cNvSpPr>
          <p:nvPr/>
        </p:nvSpPr>
        <p:spPr bwMode="auto">
          <a:xfrm>
            <a:off x="6273800" y="3403600"/>
            <a:ext cx="12065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700">
                <a:solidFill>
                  <a:srgbClr val="00FF00"/>
                </a:solidFill>
              </a:rPr>
              <a:t>3</a:t>
            </a:r>
            <a:endParaRPr lang="en-US" sz="3200">
              <a:solidFill>
                <a:srgbClr val="00FF00"/>
              </a:solidFill>
            </a:endParaRPr>
          </a:p>
        </p:txBody>
      </p:sp>
      <p:sp>
        <p:nvSpPr>
          <p:cNvPr id="47154" name="Line 50"/>
          <p:cNvSpPr>
            <a:spLocks noChangeShapeType="1"/>
          </p:cNvSpPr>
          <p:nvPr/>
        </p:nvSpPr>
        <p:spPr bwMode="auto">
          <a:xfrm>
            <a:off x="6667500" y="3360738"/>
            <a:ext cx="395288" cy="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55" name="Line 51"/>
          <p:cNvSpPr>
            <a:spLocks noChangeShapeType="1"/>
          </p:cNvSpPr>
          <p:nvPr/>
        </p:nvSpPr>
        <p:spPr bwMode="auto">
          <a:xfrm>
            <a:off x="7062788" y="3360738"/>
            <a:ext cx="392112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56" name="Rectangle 52"/>
          <p:cNvSpPr>
            <a:spLocks noChangeArrowheads="1"/>
          </p:cNvSpPr>
          <p:nvPr/>
        </p:nvSpPr>
        <p:spPr bwMode="auto">
          <a:xfrm>
            <a:off x="6934200" y="2647950"/>
            <a:ext cx="257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00FF00"/>
                </a:solidFill>
              </a:rPr>
              <a:t>O</a:t>
            </a:r>
            <a:endParaRPr lang="en-US" sz="3200">
              <a:solidFill>
                <a:srgbClr val="00FF00"/>
              </a:solidFill>
            </a:endParaRPr>
          </a:p>
        </p:txBody>
      </p:sp>
      <p:sp>
        <p:nvSpPr>
          <p:cNvPr id="47157" name="Line 53"/>
          <p:cNvSpPr>
            <a:spLocks noChangeShapeType="1"/>
          </p:cNvSpPr>
          <p:nvPr/>
        </p:nvSpPr>
        <p:spPr bwMode="auto">
          <a:xfrm flipV="1">
            <a:off x="7110413" y="2981325"/>
            <a:ext cx="0" cy="36353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58" name="Line 54"/>
          <p:cNvSpPr>
            <a:spLocks noChangeShapeType="1"/>
          </p:cNvSpPr>
          <p:nvPr/>
        </p:nvSpPr>
        <p:spPr bwMode="auto">
          <a:xfrm flipV="1">
            <a:off x="7013575" y="2981325"/>
            <a:ext cx="0" cy="36353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914400"/>
            <a:ext cx="8229600" cy="868363"/>
          </a:xfrm>
        </p:spPr>
        <p:txBody>
          <a:bodyPr/>
          <a:lstStyle/>
          <a:p>
            <a:r>
              <a:rPr lang="en-US" sz="3200">
                <a:solidFill>
                  <a:srgbClr val="FF9999"/>
                </a:solidFill>
              </a:rPr>
              <a:t>Role of Vitamins &amp; Cofactors in PDH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438400"/>
            <a:ext cx="8610600" cy="3048000"/>
          </a:xfrm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en-US" sz="2800">
                <a:solidFill>
                  <a:srgbClr val="FFFF00"/>
                </a:solidFill>
              </a:rPr>
              <a:t>Thiamine </a:t>
            </a:r>
            <a:r>
              <a:rPr lang="en-US" sz="2800">
                <a:solidFill>
                  <a:srgbClr val="FFFF00"/>
                </a:solidFill>
                <a:sym typeface="Wingdings" pitchFamily="2" charset="2"/>
              </a:rPr>
              <a:t> </a:t>
            </a:r>
            <a:r>
              <a:rPr lang="en-US" sz="2800">
                <a:solidFill>
                  <a:schemeClr val="accent1"/>
                </a:solidFill>
                <a:sym typeface="Wingdings" pitchFamily="2" charset="2"/>
              </a:rPr>
              <a:t>Thiamine Pyrophosphate</a:t>
            </a:r>
          </a:p>
          <a:p>
            <a:pPr marL="609600" indent="-609600">
              <a:buFontTx/>
              <a:buAutoNum type="arabicPeriod"/>
            </a:pPr>
            <a:r>
              <a:rPr lang="en-US" sz="2800">
                <a:solidFill>
                  <a:srgbClr val="FFFF00"/>
                </a:solidFill>
              </a:rPr>
              <a:t>Niacin </a:t>
            </a:r>
            <a:r>
              <a:rPr lang="en-US" sz="2800">
                <a:solidFill>
                  <a:srgbClr val="FFFF00"/>
                </a:solidFill>
                <a:sym typeface="Wingdings" pitchFamily="2" charset="2"/>
              </a:rPr>
              <a:t> </a:t>
            </a:r>
            <a:r>
              <a:rPr lang="en-US" sz="2800">
                <a:solidFill>
                  <a:schemeClr val="accent1"/>
                </a:solidFill>
                <a:sym typeface="Wingdings" pitchFamily="2" charset="2"/>
              </a:rPr>
              <a:t>NAD</a:t>
            </a:r>
            <a:r>
              <a:rPr lang="en-US" sz="2800" baseline="30000">
                <a:solidFill>
                  <a:schemeClr val="accent1"/>
                </a:solidFill>
                <a:sym typeface="Wingdings" pitchFamily="2" charset="2"/>
              </a:rPr>
              <a:t>+</a:t>
            </a:r>
            <a:endParaRPr lang="en-US" sz="2800">
              <a:solidFill>
                <a:schemeClr val="accent1"/>
              </a:solidFill>
              <a:sym typeface="Wingdings" pitchFamily="2" charset="2"/>
            </a:endParaRPr>
          </a:p>
          <a:p>
            <a:pPr marL="609600" indent="-609600">
              <a:buFontTx/>
              <a:buAutoNum type="arabicPeriod"/>
            </a:pPr>
            <a:r>
              <a:rPr lang="en-US" sz="2800">
                <a:solidFill>
                  <a:srgbClr val="FFFF00"/>
                </a:solidFill>
                <a:sym typeface="Wingdings" pitchFamily="2" charset="2"/>
              </a:rPr>
              <a:t>Riboflavin  </a:t>
            </a:r>
            <a:r>
              <a:rPr lang="en-US" sz="2800">
                <a:solidFill>
                  <a:schemeClr val="accent1"/>
                </a:solidFill>
                <a:sym typeface="Wingdings" pitchFamily="2" charset="2"/>
              </a:rPr>
              <a:t>FAD (Flavin Adenine Dinucleotide)</a:t>
            </a:r>
          </a:p>
          <a:p>
            <a:pPr marL="609600" indent="-609600">
              <a:buFontTx/>
              <a:buAutoNum type="arabicPeriod"/>
            </a:pPr>
            <a:r>
              <a:rPr lang="en-US" sz="2800">
                <a:solidFill>
                  <a:srgbClr val="FFFF00"/>
                </a:solidFill>
                <a:sym typeface="Wingdings" pitchFamily="2" charset="2"/>
              </a:rPr>
              <a:t>Panthothenic Acid  </a:t>
            </a:r>
            <a:r>
              <a:rPr lang="en-US" sz="2800">
                <a:solidFill>
                  <a:schemeClr val="accent1"/>
                </a:solidFill>
                <a:sym typeface="Wingdings" pitchFamily="2" charset="2"/>
              </a:rPr>
              <a:t>Coenzyme A</a:t>
            </a:r>
          </a:p>
          <a:p>
            <a:pPr marL="609600" indent="-609600">
              <a:buFontTx/>
              <a:buAutoNum type="arabicPeriod"/>
            </a:pPr>
            <a:r>
              <a:rPr lang="en-US" sz="2800">
                <a:solidFill>
                  <a:srgbClr val="FFFF00"/>
                </a:solidFill>
                <a:sym typeface="Wingdings" pitchFamily="2" charset="2"/>
              </a:rPr>
              <a:t>Lipoic Acid  </a:t>
            </a:r>
            <a:r>
              <a:rPr lang="en-US" sz="2800">
                <a:solidFill>
                  <a:schemeClr val="accent1"/>
                </a:solidFill>
                <a:sym typeface="Wingdings" pitchFamily="2" charset="2"/>
              </a:rPr>
              <a:t>Lipoamide</a:t>
            </a:r>
            <a:endParaRPr lang="en-US" sz="28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828800"/>
            <a:ext cx="8362950" cy="4395788"/>
          </a:xfrm>
          <a:prstGeom prst="rect">
            <a:avLst/>
          </a:prstGeom>
          <a:noFill/>
        </p:spPr>
      </p:pic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1752600" y="838200"/>
            <a:ext cx="592613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Discovery of thiamine (and vitamins)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PDH tab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025650"/>
            <a:ext cx="9144000" cy="28051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PDH stru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257800"/>
            <a:ext cx="2757488" cy="1047750"/>
          </a:xfrm>
          <a:prstGeom prst="rect">
            <a:avLst/>
          </a:prstGeom>
          <a:noFill/>
        </p:spPr>
      </p:pic>
      <p:pic>
        <p:nvPicPr>
          <p:cNvPr id="55299" name="Picture 3" descr="PDH stru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1143000"/>
            <a:ext cx="1944688" cy="5181600"/>
          </a:xfrm>
          <a:prstGeom prst="rect">
            <a:avLst/>
          </a:prstGeom>
          <a:noFill/>
        </p:spPr>
      </p:pic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7696200" y="6400800"/>
            <a:ext cx="1228725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000">
                <a:solidFill>
                  <a:schemeClr val="bg2"/>
                </a:solidFill>
              </a:rPr>
              <a:t>Voet &amp; voet 3</a:t>
            </a:r>
            <a:r>
              <a:rPr lang="en-US" sz="1000" baseline="30000">
                <a:solidFill>
                  <a:schemeClr val="bg2"/>
                </a:solidFill>
              </a:rPr>
              <a:t>rd</a:t>
            </a:r>
            <a:r>
              <a:rPr lang="en-US" sz="1000">
                <a:solidFill>
                  <a:schemeClr val="bg2"/>
                </a:solidFill>
              </a:rPr>
              <a:t> ed.</a:t>
            </a:r>
          </a:p>
        </p:txBody>
      </p:sp>
      <p:grpSp>
        <p:nvGrpSpPr>
          <p:cNvPr id="55301" name="Group 5"/>
          <p:cNvGrpSpPr>
            <a:grpSpLocks/>
          </p:cNvGrpSpPr>
          <p:nvPr/>
        </p:nvGrpSpPr>
        <p:grpSpPr bwMode="auto">
          <a:xfrm>
            <a:off x="1143000" y="1066800"/>
            <a:ext cx="2744788" cy="3810000"/>
            <a:chOff x="720" y="384"/>
            <a:chExt cx="1729" cy="2400"/>
          </a:xfrm>
        </p:grpSpPr>
        <p:pic>
          <p:nvPicPr>
            <p:cNvPr id="55302" name="Picture 6" descr="PDH stru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20" y="432"/>
              <a:ext cx="1729" cy="2352"/>
            </a:xfrm>
            <a:prstGeom prst="rect">
              <a:avLst/>
            </a:prstGeom>
            <a:noFill/>
          </p:spPr>
        </p:pic>
        <p:sp>
          <p:nvSpPr>
            <p:cNvPr id="55303" name="Rectangle 7"/>
            <p:cNvSpPr>
              <a:spLocks noChangeArrowheads="1"/>
            </p:cNvSpPr>
            <p:nvPr/>
          </p:nvSpPr>
          <p:spPr bwMode="auto">
            <a:xfrm>
              <a:off x="720" y="384"/>
              <a:ext cx="1728" cy="96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791675" y="228600"/>
            <a:ext cx="5447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9999"/>
                </a:solidFill>
              </a:rPr>
              <a:t>3D Imaging of PDH Complex</a:t>
            </a:r>
            <a:endParaRPr lang="en-US" sz="3200" dirty="0">
              <a:solidFill>
                <a:srgbClr val="FF9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1965325" y="1524000"/>
            <a:ext cx="420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99"/>
                </a:solidFill>
              </a:rPr>
              <a:t>O</a:t>
            </a: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1966913" y="2133600"/>
            <a:ext cx="404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99"/>
                </a:solidFill>
              </a:rPr>
              <a:t>C</a:t>
            </a:r>
          </a:p>
        </p:txBody>
      </p:sp>
      <p:grpSp>
        <p:nvGrpSpPr>
          <p:cNvPr id="59396" name="Group 4"/>
          <p:cNvGrpSpPr>
            <a:grpSpLocks/>
          </p:cNvGrpSpPr>
          <p:nvPr/>
        </p:nvGrpSpPr>
        <p:grpSpPr bwMode="auto">
          <a:xfrm rot="-5400000">
            <a:off x="2019300" y="2019300"/>
            <a:ext cx="304800" cy="76200"/>
            <a:chOff x="1344" y="2832"/>
            <a:chExt cx="192" cy="48"/>
          </a:xfrm>
        </p:grpSpPr>
        <p:sp>
          <p:nvSpPr>
            <p:cNvPr id="59397" name="Line 5"/>
            <p:cNvSpPr>
              <a:spLocks noChangeShapeType="1"/>
            </p:cNvSpPr>
            <p:nvPr/>
          </p:nvSpPr>
          <p:spPr bwMode="auto">
            <a:xfrm>
              <a:off x="1344" y="2832"/>
              <a:ext cx="192" cy="0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398" name="Line 6"/>
            <p:cNvSpPr>
              <a:spLocks noChangeShapeType="1"/>
            </p:cNvSpPr>
            <p:nvPr/>
          </p:nvSpPr>
          <p:spPr bwMode="auto">
            <a:xfrm>
              <a:off x="1344" y="2880"/>
              <a:ext cx="192" cy="0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399" name="Line 7"/>
          <p:cNvSpPr>
            <a:spLocks noChangeShapeType="1"/>
          </p:cNvSpPr>
          <p:nvPr/>
        </p:nvSpPr>
        <p:spPr bwMode="auto">
          <a:xfrm>
            <a:off x="1676400" y="2362200"/>
            <a:ext cx="304800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>
            <a:off x="3276600" y="2362200"/>
            <a:ext cx="304800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>
            <a:off x="2362200" y="2362200"/>
            <a:ext cx="304800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02" name="Text Box 10"/>
          <p:cNvSpPr txBox="1">
            <a:spLocks noChangeArrowheads="1"/>
          </p:cNvSpPr>
          <p:nvPr/>
        </p:nvSpPr>
        <p:spPr bwMode="auto">
          <a:xfrm>
            <a:off x="3589338" y="2133600"/>
            <a:ext cx="7540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9999"/>
                </a:solidFill>
              </a:rPr>
              <a:t>CO</a:t>
            </a:r>
            <a:r>
              <a:rPr lang="en-US" sz="2400" baseline="-25000">
                <a:solidFill>
                  <a:srgbClr val="FF9999"/>
                </a:solidFill>
              </a:rPr>
              <a:t>2</a:t>
            </a:r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2614613" y="2133600"/>
            <a:ext cx="738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99"/>
                </a:solidFill>
              </a:rPr>
              <a:t>CH</a:t>
            </a:r>
            <a:r>
              <a:rPr lang="en-US" sz="2400" baseline="-25000">
                <a:solidFill>
                  <a:srgbClr val="FFFF99"/>
                </a:solidFill>
              </a:rPr>
              <a:t>2</a:t>
            </a:r>
          </a:p>
        </p:txBody>
      </p:sp>
      <p:sp>
        <p:nvSpPr>
          <p:cNvPr id="59404" name="Text Box 12"/>
          <p:cNvSpPr txBox="1">
            <a:spLocks noChangeArrowheads="1"/>
          </p:cNvSpPr>
          <p:nvPr/>
        </p:nvSpPr>
        <p:spPr bwMode="auto">
          <a:xfrm>
            <a:off x="5699125" y="1524000"/>
            <a:ext cx="420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99"/>
                </a:solidFill>
              </a:rPr>
              <a:t>O</a:t>
            </a:r>
          </a:p>
        </p:txBody>
      </p:sp>
      <p:sp>
        <p:nvSpPr>
          <p:cNvPr id="59405" name="Text Box 13"/>
          <p:cNvSpPr txBox="1">
            <a:spLocks noChangeArrowheads="1"/>
          </p:cNvSpPr>
          <p:nvPr/>
        </p:nvSpPr>
        <p:spPr bwMode="auto">
          <a:xfrm>
            <a:off x="5700713" y="2133600"/>
            <a:ext cx="404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99"/>
                </a:solidFill>
              </a:rPr>
              <a:t>C</a:t>
            </a:r>
          </a:p>
        </p:txBody>
      </p:sp>
      <p:sp>
        <p:nvSpPr>
          <p:cNvPr id="59406" name="Line 14"/>
          <p:cNvSpPr>
            <a:spLocks noChangeShapeType="1"/>
          </p:cNvSpPr>
          <p:nvPr/>
        </p:nvSpPr>
        <p:spPr bwMode="auto">
          <a:xfrm rot="-5400000">
            <a:off x="5715000" y="2057400"/>
            <a:ext cx="304800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07" name="Line 15"/>
          <p:cNvSpPr>
            <a:spLocks noChangeShapeType="1"/>
          </p:cNvSpPr>
          <p:nvPr/>
        </p:nvSpPr>
        <p:spPr bwMode="auto">
          <a:xfrm rot="-5400000">
            <a:off x="5791200" y="2057400"/>
            <a:ext cx="304800" cy="0"/>
          </a:xfrm>
          <a:prstGeom prst="line">
            <a:avLst/>
          </a:prstGeom>
          <a:noFill/>
          <a:ln w="9525">
            <a:solidFill>
              <a:srgbClr val="FFFF99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08" name="Line 16"/>
          <p:cNvSpPr>
            <a:spLocks noChangeShapeType="1"/>
          </p:cNvSpPr>
          <p:nvPr/>
        </p:nvSpPr>
        <p:spPr bwMode="auto">
          <a:xfrm>
            <a:off x="5410200" y="2362200"/>
            <a:ext cx="304800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09" name="Line 17"/>
          <p:cNvSpPr>
            <a:spLocks noChangeShapeType="1"/>
          </p:cNvSpPr>
          <p:nvPr/>
        </p:nvSpPr>
        <p:spPr bwMode="auto">
          <a:xfrm>
            <a:off x="6096000" y="2362200"/>
            <a:ext cx="304800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10" name="Text Box 18"/>
          <p:cNvSpPr txBox="1">
            <a:spLocks noChangeArrowheads="1"/>
          </p:cNvSpPr>
          <p:nvPr/>
        </p:nvSpPr>
        <p:spPr bwMode="auto">
          <a:xfrm>
            <a:off x="6348413" y="2133600"/>
            <a:ext cx="738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99"/>
                </a:solidFill>
              </a:rPr>
              <a:t>CH</a:t>
            </a:r>
            <a:r>
              <a:rPr lang="en-US" sz="2400" baseline="-25000">
                <a:solidFill>
                  <a:srgbClr val="FFFF99"/>
                </a:solidFill>
              </a:rPr>
              <a:t>2</a:t>
            </a:r>
          </a:p>
        </p:txBody>
      </p:sp>
      <p:sp>
        <p:nvSpPr>
          <p:cNvPr id="59411" name="Line 19"/>
          <p:cNvSpPr>
            <a:spLocks noChangeShapeType="1"/>
          </p:cNvSpPr>
          <p:nvPr/>
        </p:nvSpPr>
        <p:spPr bwMode="auto">
          <a:xfrm rot="-10800000">
            <a:off x="6096000" y="2286000"/>
            <a:ext cx="304800" cy="0"/>
          </a:xfrm>
          <a:prstGeom prst="line">
            <a:avLst/>
          </a:prstGeom>
          <a:noFill/>
          <a:ln w="9525">
            <a:solidFill>
              <a:srgbClr val="FFFF99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12" name="Line 20"/>
          <p:cNvSpPr>
            <a:spLocks noChangeShapeType="1"/>
          </p:cNvSpPr>
          <p:nvPr/>
        </p:nvSpPr>
        <p:spPr bwMode="auto">
          <a:xfrm>
            <a:off x="6248400" y="1981200"/>
            <a:ext cx="15240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9413" name="Oval 21"/>
          <p:cNvSpPr>
            <a:spLocks noChangeArrowheads="1"/>
          </p:cNvSpPr>
          <p:nvPr/>
        </p:nvSpPr>
        <p:spPr bwMode="auto">
          <a:xfrm>
            <a:off x="6172200" y="1828800"/>
            <a:ext cx="304800" cy="304800"/>
          </a:xfrm>
          <a:prstGeom prst="ellipse">
            <a:avLst/>
          </a:prstGeom>
          <a:noFill/>
          <a:ln w="28575" algn="ctr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9414" name="Text Box 22"/>
          <p:cNvSpPr txBox="1">
            <a:spLocks noChangeArrowheads="1"/>
          </p:cNvSpPr>
          <p:nvPr/>
        </p:nvSpPr>
        <p:spPr bwMode="auto">
          <a:xfrm>
            <a:off x="7856538" y="2133600"/>
            <a:ext cx="7540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9999"/>
                </a:solidFill>
              </a:rPr>
              <a:t>CO</a:t>
            </a:r>
            <a:r>
              <a:rPr lang="en-US" sz="2400" baseline="-25000">
                <a:solidFill>
                  <a:srgbClr val="FF9999"/>
                </a:solidFill>
              </a:rPr>
              <a:t>2</a:t>
            </a:r>
          </a:p>
        </p:txBody>
      </p:sp>
      <p:sp>
        <p:nvSpPr>
          <p:cNvPr id="59415" name="Text Box 23"/>
          <p:cNvSpPr txBox="1">
            <a:spLocks noChangeArrowheads="1"/>
          </p:cNvSpPr>
          <p:nvPr/>
        </p:nvSpPr>
        <p:spPr bwMode="auto">
          <a:xfrm>
            <a:off x="7304088" y="2133600"/>
            <a:ext cx="39211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FF99"/>
                </a:solidFill>
              </a:rPr>
              <a:t>+</a:t>
            </a:r>
          </a:p>
        </p:txBody>
      </p:sp>
      <p:sp>
        <p:nvSpPr>
          <p:cNvPr id="59416" name="Line 24"/>
          <p:cNvSpPr>
            <a:spLocks noChangeShapeType="1"/>
          </p:cNvSpPr>
          <p:nvPr/>
        </p:nvSpPr>
        <p:spPr bwMode="auto">
          <a:xfrm>
            <a:off x="4648200" y="2362200"/>
            <a:ext cx="533400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17" name="Text Box 25"/>
          <p:cNvSpPr txBox="1">
            <a:spLocks noChangeArrowheads="1"/>
          </p:cNvSpPr>
          <p:nvPr/>
        </p:nvSpPr>
        <p:spPr bwMode="auto">
          <a:xfrm>
            <a:off x="1965325" y="3276600"/>
            <a:ext cx="420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99"/>
                </a:solidFill>
              </a:rPr>
              <a:t>O</a:t>
            </a:r>
          </a:p>
        </p:txBody>
      </p:sp>
      <p:sp>
        <p:nvSpPr>
          <p:cNvPr id="59418" name="Text Box 26"/>
          <p:cNvSpPr txBox="1">
            <a:spLocks noChangeArrowheads="1"/>
          </p:cNvSpPr>
          <p:nvPr/>
        </p:nvSpPr>
        <p:spPr bwMode="auto">
          <a:xfrm>
            <a:off x="1966913" y="3886200"/>
            <a:ext cx="404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99"/>
                </a:solidFill>
              </a:rPr>
              <a:t>C</a:t>
            </a:r>
          </a:p>
        </p:txBody>
      </p:sp>
      <p:grpSp>
        <p:nvGrpSpPr>
          <p:cNvPr id="59419" name="Group 27"/>
          <p:cNvGrpSpPr>
            <a:grpSpLocks/>
          </p:cNvGrpSpPr>
          <p:nvPr/>
        </p:nvGrpSpPr>
        <p:grpSpPr bwMode="auto">
          <a:xfrm rot="-5400000">
            <a:off x="2019300" y="3771900"/>
            <a:ext cx="304800" cy="76200"/>
            <a:chOff x="1344" y="2832"/>
            <a:chExt cx="192" cy="48"/>
          </a:xfrm>
        </p:grpSpPr>
        <p:sp>
          <p:nvSpPr>
            <p:cNvPr id="59420" name="Line 28"/>
            <p:cNvSpPr>
              <a:spLocks noChangeShapeType="1"/>
            </p:cNvSpPr>
            <p:nvPr/>
          </p:nvSpPr>
          <p:spPr bwMode="auto">
            <a:xfrm>
              <a:off x="1344" y="2832"/>
              <a:ext cx="192" cy="0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421" name="Line 29"/>
            <p:cNvSpPr>
              <a:spLocks noChangeShapeType="1"/>
            </p:cNvSpPr>
            <p:nvPr/>
          </p:nvSpPr>
          <p:spPr bwMode="auto">
            <a:xfrm>
              <a:off x="1344" y="2880"/>
              <a:ext cx="192" cy="0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22" name="Line 30"/>
          <p:cNvSpPr>
            <a:spLocks noChangeShapeType="1"/>
          </p:cNvSpPr>
          <p:nvPr/>
        </p:nvSpPr>
        <p:spPr bwMode="auto">
          <a:xfrm>
            <a:off x="1676400" y="4114800"/>
            <a:ext cx="304800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3" name="Line 31"/>
          <p:cNvSpPr>
            <a:spLocks noChangeShapeType="1"/>
          </p:cNvSpPr>
          <p:nvPr/>
        </p:nvSpPr>
        <p:spPr bwMode="auto">
          <a:xfrm>
            <a:off x="2362200" y="4114800"/>
            <a:ext cx="304800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4" name="Text Box 32"/>
          <p:cNvSpPr txBox="1">
            <a:spLocks noChangeArrowheads="1"/>
          </p:cNvSpPr>
          <p:nvPr/>
        </p:nvSpPr>
        <p:spPr bwMode="auto">
          <a:xfrm>
            <a:off x="2674938" y="3886200"/>
            <a:ext cx="7540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9999"/>
                </a:solidFill>
              </a:rPr>
              <a:t>CO</a:t>
            </a:r>
            <a:r>
              <a:rPr lang="en-US" sz="2400" baseline="-25000">
                <a:solidFill>
                  <a:srgbClr val="FF9999"/>
                </a:solidFill>
              </a:rPr>
              <a:t>2</a:t>
            </a:r>
          </a:p>
        </p:txBody>
      </p:sp>
      <p:sp>
        <p:nvSpPr>
          <p:cNvPr id="59425" name="Text Box 33"/>
          <p:cNvSpPr txBox="1">
            <a:spLocks noChangeArrowheads="1"/>
          </p:cNvSpPr>
          <p:nvPr/>
        </p:nvSpPr>
        <p:spPr bwMode="auto">
          <a:xfrm>
            <a:off x="1066800" y="3886200"/>
            <a:ext cx="73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99"/>
                </a:solidFill>
              </a:rPr>
              <a:t>CH</a:t>
            </a:r>
            <a:r>
              <a:rPr lang="en-US" sz="2400" baseline="-25000">
                <a:solidFill>
                  <a:srgbClr val="FFFF99"/>
                </a:solidFill>
              </a:rPr>
              <a:t>3</a:t>
            </a:r>
          </a:p>
        </p:txBody>
      </p:sp>
      <p:sp>
        <p:nvSpPr>
          <p:cNvPr id="59426" name="Text Box 34"/>
          <p:cNvSpPr txBox="1">
            <a:spLocks noChangeArrowheads="1"/>
          </p:cNvSpPr>
          <p:nvPr/>
        </p:nvSpPr>
        <p:spPr bwMode="auto">
          <a:xfrm>
            <a:off x="5699125" y="3276600"/>
            <a:ext cx="420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99"/>
                </a:solidFill>
              </a:rPr>
              <a:t>O</a:t>
            </a:r>
          </a:p>
        </p:txBody>
      </p:sp>
      <p:sp>
        <p:nvSpPr>
          <p:cNvPr id="59427" name="Text Box 35"/>
          <p:cNvSpPr txBox="1">
            <a:spLocks noChangeArrowheads="1"/>
          </p:cNvSpPr>
          <p:nvPr/>
        </p:nvSpPr>
        <p:spPr bwMode="auto">
          <a:xfrm>
            <a:off x="5700713" y="3886200"/>
            <a:ext cx="404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99"/>
                </a:solidFill>
              </a:rPr>
              <a:t>C</a:t>
            </a:r>
          </a:p>
        </p:txBody>
      </p:sp>
      <p:grpSp>
        <p:nvGrpSpPr>
          <p:cNvPr id="59428" name="Group 36"/>
          <p:cNvGrpSpPr>
            <a:grpSpLocks/>
          </p:cNvGrpSpPr>
          <p:nvPr/>
        </p:nvGrpSpPr>
        <p:grpSpPr bwMode="auto">
          <a:xfrm rot="-5400000">
            <a:off x="5753100" y="3771900"/>
            <a:ext cx="304800" cy="76200"/>
            <a:chOff x="1344" y="2832"/>
            <a:chExt cx="192" cy="48"/>
          </a:xfrm>
        </p:grpSpPr>
        <p:sp>
          <p:nvSpPr>
            <p:cNvPr id="59429" name="Line 37"/>
            <p:cNvSpPr>
              <a:spLocks noChangeShapeType="1"/>
            </p:cNvSpPr>
            <p:nvPr/>
          </p:nvSpPr>
          <p:spPr bwMode="auto">
            <a:xfrm>
              <a:off x="1344" y="2832"/>
              <a:ext cx="192" cy="0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430" name="Line 38"/>
            <p:cNvSpPr>
              <a:spLocks noChangeShapeType="1"/>
            </p:cNvSpPr>
            <p:nvPr/>
          </p:nvSpPr>
          <p:spPr bwMode="auto">
            <a:xfrm>
              <a:off x="1344" y="2880"/>
              <a:ext cx="192" cy="0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31" name="Line 39"/>
          <p:cNvSpPr>
            <a:spLocks noChangeShapeType="1"/>
          </p:cNvSpPr>
          <p:nvPr/>
        </p:nvSpPr>
        <p:spPr bwMode="auto">
          <a:xfrm>
            <a:off x="5410200" y="4114800"/>
            <a:ext cx="304800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2" name="Text Box 40"/>
          <p:cNvSpPr txBox="1">
            <a:spLocks noChangeArrowheads="1"/>
          </p:cNvSpPr>
          <p:nvPr/>
        </p:nvSpPr>
        <p:spPr bwMode="auto">
          <a:xfrm>
            <a:off x="7856538" y="3886200"/>
            <a:ext cx="7540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9999"/>
                </a:solidFill>
              </a:rPr>
              <a:t>CO</a:t>
            </a:r>
            <a:r>
              <a:rPr lang="en-US" sz="2400" baseline="-25000">
                <a:solidFill>
                  <a:srgbClr val="FF9999"/>
                </a:solidFill>
              </a:rPr>
              <a:t>2</a:t>
            </a:r>
          </a:p>
        </p:txBody>
      </p:sp>
      <p:sp>
        <p:nvSpPr>
          <p:cNvPr id="59433" name="Text Box 41"/>
          <p:cNvSpPr txBox="1">
            <a:spLocks noChangeArrowheads="1"/>
          </p:cNvSpPr>
          <p:nvPr/>
        </p:nvSpPr>
        <p:spPr bwMode="auto">
          <a:xfrm>
            <a:off x="4800600" y="3886200"/>
            <a:ext cx="73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99"/>
                </a:solidFill>
              </a:rPr>
              <a:t>CH</a:t>
            </a:r>
            <a:r>
              <a:rPr lang="en-US" sz="2400" baseline="-25000">
                <a:solidFill>
                  <a:srgbClr val="FFFF99"/>
                </a:solidFill>
              </a:rPr>
              <a:t>3</a:t>
            </a:r>
          </a:p>
        </p:txBody>
      </p:sp>
      <p:sp>
        <p:nvSpPr>
          <p:cNvPr id="59434" name="Text Box 42"/>
          <p:cNvSpPr txBox="1">
            <a:spLocks noChangeArrowheads="1"/>
          </p:cNvSpPr>
          <p:nvPr/>
        </p:nvSpPr>
        <p:spPr bwMode="auto">
          <a:xfrm>
            <a:off x="7315200" y="3824288"/>
            <a:ext cx="3921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FF99"/>
                </a:solidFill>
              </a:rPr>
              <a:t>+</a:t>
            </a:r>
          </a:p>
        </p:txBody>
      </p:sp>
      <p:grpSp>
        <p:nvGrpSpPr>
          <p:cNvPr id="59445" name="Group 53"/>
          <p:cNvGrpSpPr>
            <a:grpSpLocks/>
          </p:cNvGrpSpPr>
          <p:nvPr/>
        </p:nvGrpSpPr>
        <p:grpSpPr bwMode="auto">
          <a:xfrm>
            <a:off x="6096000" y="3962400"/>
            <a:ext cx="304800" cy="304800"/>
            <a:chOff x="3792" y="2496"/>
            <a:chExt cx="192" cy="192"/>
          </a:xfrm>
        </p:grpSpPr>
        <p:sp>
          <p:nvSpPr>
            <p:cNvPr id="59435" name="Line 43"/>
            <p:cNvSpPr>
              <a:spLocks noChangeShapeType="1"/>
            </p:cNvSpPr>
            <p:nvPr/>
          </p:nvSpPr>
          <p:spPr bwMode="auto">
            <a:xfrm>
              <a:off x="3840" y="2592"/>
              <a:ext cx="96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9436" name="Oval 44"/>
            <p:cNvSpPr>
              <a:spLocks noChangeArrowheads="1"/>
            </p:cNvSpPr>
            <p:nvPr/>
          </p:nvSpPr>
          <p:spPr bwMode="auto">
            <a:xfrm>
              <a:off x="3792" y="2496"/>
              <a:ext cx="192" cy="192"/>
            </a:xfrm>
            <a:prstGeom prst="ellipse">
              <a:avLst/>
            </a:prstGeom>
            <a:noFill/>
            <a:ln w="28575" algn="ctr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9437" name="Line 45"/>
          <p:cNvSpPr>
            <a:spLocks noChangeShapeType="1"/>
          </p:cNvSpPr>
          <p:nvPr/>
        </p:nvSpPr>
        <p:spPr bwMode="auto">
          <a:xfrm>
            <a:off x="3886200" y="4114800"/>
            <a:ext cx="533400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8" name="Text Box 46"/>
          <p:cNvSpPr txBox="1">
            <a:spLocks noChangeArrowheads="1"/>
          </p:cNvSpPr>
          <p:nvPr/>
        </p:nvSpPr>
        <p:spPr bwMode="auto">
          <a:xfrm>
            <a:off x="2598738" y="547688"/>
            <a:ext cx="41068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7C80"/>
                </a:solidFill>
              </a:rPr>
              <a:t>General Decarboxylation</a:t>
            </a:r>
          </a:p>
        </p:txBody>
      </p:sp>
      <p:sp>
        <p:nvSpPr>
          <p:cNvPr id="59439" name="Text Box 47"/>
          <p:cNvSpPr txBox="1">
            <a:spLocks noChangeArrowheads="1"/>
          </p:cNvSpPr>
          <p:nvPr/>
        </p:nvSpPr>
        <p:spPr bwMode="auto">
          <a:xfrm>
            <a:off x="304800" y="2057400"/>
            <a:ext cx="3794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7C80"/>
                </a:solidFill>
                <a:latin typeface="Symbol" pitchFamily="18" charset="2"/>
              </a:rPr>
              <a:t>b</a:t>
            </a:r>
          </a:p>
        </p:txBody>
      </p:sp>
      <p:sp>
        <p:nvSpPr>
          <p:cNvPr id="59440" name="Text Box 48"/>
          <p:cNvSpPr txBox="1">
            <a:spLocks noChangeArrowheads="1"/>
          </p:cNvSpPr>
          <p:nvPr/>
        </p:nvSpPr>
        <p:spPr bwMode="auto">
          <a:xfrm>
            <a:off x="304800" y="3824288"/>
            <a:ext cx="4079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7C80"/>
                </a:solidFill>
                <a:latin typeface="Symbol" pitchFamily="18" charset="2"/>
              </a:rPr>
              <a:t>a</a:t>
            </a:r>
          </a:p>
        </p:txBody>
      </p:sp>
      <p:grpSp>
        <p:nvGrpSpPr>
          <p:cNvPr id="59444" name="Group 52"/>
          <p:cNvGrpSpPr>
            <a:grpSpLocks/>
          </p:cNvGrpSpPr>
          <p:nvPr/>
        </p:nvGrpSpPr>
        <p:grpSpPr bwMode="auto">
          <a:xfrm>
            <a:off x="5907088" y="3886200"/>
            <a:ext cx="265112" cy="490538"/>
            <a:chOff x="1142" y="3431"/>
            <a:chExt cx="167" cy="309"/>
          </a:xfrm>
        </p:grpSpPr>
        <p:sp>
          <p:nvSpPr>
            <p:cNvPr id="59442" name="Text Box 50"/>
            <p:cNvSpPr txBox="1">
              <a:spLocks noChangeArrowheads="1"/>
            </p:cNvSpPr>
            <p:nvPr/>
          </p:nvSpPr>
          <p:spPr bwMode="auto">
            <a:xfrm>
              <a:off x="1142" y="3431"/>
              <a:ext cx="16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FF99"/>
                  </a:solidFill>
                  <a:cs typeface="Arial" charset="0"/>
                </a:rPr>
                <a:t>•</a:t>
              </a:r>
            </a:p>
          </p:txBody>
        </p:sp>
        <p:sp>
          <p:nvSpPr>
            <p:cNvPr id="59443" name="Text Box 51"/>
            <p:cNvSpPr txBox="1">
              <a:spLocks noChangeArrowheads="1"/>
            </p:cNvSpPr>
            <p:nvPr/>
          </p:nvSpPr>
          <p:spPr bwMode="auto">
            <a:xfrm>
              <a:off x="1143" y="3509"/>
              <a:ext cx="16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FF99"/>
                  </a:solidFill>
                  <a:cs typeface="Arial" charset="0"/>
                </a:rPr>
                <a:t>•</a:t>
              </a:r>
            </a:p>
          </p:txBody>
        </p:sp>
      </p:grpSp>
      <p:sp>
        <p:nvSpPr>
          <p:cNvPr id="59446" name="Text Box 54"/>
          <p:cNvSpPr txBox="1">
            <a:spLocks noChangeArrowheads="1"/>
          </p:cNvSpPr>
          <p:nvPr/>
        </p:nvSpPr>
        <p:spPr bwMode="auto">
          <a:xfrm>
            <a:off x="1524000" y="4535488"/>
            <a:ext cx="13541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9999"/>
                </a:solidFill>
              </a:rPr>
              <a:t>pyruvate</a:t>
            </a:r>
          </a:p>
        </p:txBody>
      </p:sp>
      <p:sp>
        <p:nvSpPr>
          <p:cNvPr id="59447" name="Text Box 55"/>
          <p:cNvSpPr txBox="1">
            <a:spLocks noChangeArrowheads="1"/>
          </p:cNvSpPr>
          <p:nvPr/>
        </p:nvSpPr>
        <p:spPr bwMode="auto">
          <a:xfrm>
            <a:off x="4032250" y="20574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cs typeface="Arial" charset="0"/>
              </a:rPr>
              <a:t>–</a:t>
            </a:r>
          </a:p>
        </p:txBody>
      </p:sp>
      <p:sp>
        <p:nvSpPr>
          <p:cNvPr id="59448" name="Text Box 56"/>
          <p:cNvSpPr txBox="1">
            <a:spLocks noChangeArrowheads="1"/>
          </p:cNvSpPr>
          <p:nvPr/>
        </p:nvSpPr>
        <p:spPr bwMode="auto">
          <a:xfrm>
            <a:off x="3117850" y="38100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cs typeface="Arial" charset="0"/>
              </a:rPr>
              <a:t>–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1693" y="1143000"/>
            <a:ext cx="6781800" cy="6096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>
                <a:solidFill>
                  <a:srgbClr val="FF9999"/>
                </a:solidFill>
              </a:rPr>
              <a:t>1. Dehydrogenation by NAD</a:t>
            </a:r>
            <a:r>
              <a:rPr lang="en-US" sz="2400" baseline="30000" dirty="0">
                <a:solidFill>
                  <a:srgbClr val="FF9999"/>
                </a:solidFill>
              </a:rPr>
              <a:t>+</a:t>
            </a:r>
            <a:r>
              <a:rPr lang="en-US" sz="2400" dirty="0">
                <a:solidFill>
                  <a:srgbClr val="FF9999"/>
                </a:solidFill>
              </a:rPr>
              <a:t> or FAD (or FMN).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57200" y="2286000"/>
            <a:ext cx="8305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00"/>
                </a:solidFill>
              </a:rPr>
              <a:t>a) NAD</a:t>
            </a:r>
            <a:r>
              <a:rPr lang="en-US" sz="2400" baseline="30000">
                <a:solidFill>
                  <a:srgbClr val="FFFF00"/>
                </a:solidFill>
              </a:rPr>
              <a:t>+ </a:t>
            </a:r>
            <a:r>
              <a:rPr lang="en-US" sz="2400">
                <a:solidFill>
                  <a:srgbClr val="FFFF00"/>
                </a:solidFill>
              </a:rPr>
              <a:t>+ 2e</a:t>
            </a:r>
            <a:r>
              <a:rPr lang="en-US" sz="2400" baseline="30000">
                <a:solidFill>
                  <a:srgbClr val="FFFF00"/>
                </a:solidFill>
              </a:rPr>
              <a:t>-</a:t>
            </a:r>
            <a:r>
              <a:rPr lang="en-US" sz="2400">
                <a:solidFill>
                  <a:srgbClr val="FFFF00"/>
                </a:solidFill>
              </a:rPr>
              <a:t> + 2H</a:t>
            </a:r>
            <a:r>
              <a:rPr lang="en-US" sz="2400" baseline="30000">
                <a:solidFill>
                  <a:srgbClr val="FFFF00"/>
                </a:solidFill>
              </a:rPr>
              <a:t>+ </a:t>
            </a:r>
            <a:r>
              <a:rPr lang="en-US" sz="2400">
                <a:solidFill>
                  <a:srgbClr val="FFFF00"/>
                </a:solidFill>
                <a:sym typeface="Wingdings" pitchFamily="2" charset="2"/>
              </a:rPr>
              <a:t> NADH + H</a:t>
            </a:r>
            <a:r>
              <a:rPr lang="en-US" sz="2400" baseline="30000">
                <a:solidFill>
                  <a:srgbClr val="FFFF00"/>
                </a:solidFill>
                <a:sym typeface="Wingdings" pitchFamily="2" charset="2"/>
              </a:rPr>
              <a:t>+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5943600" y="3505200"/>
            <a:ext cx="2286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FFFF99"/>
                </a:solidFill>
              </a:rPr>
              <a:t>: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762000" y="4953000"/>
            <a:ext cx="8001000" cy="1004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00"/>
                </a:solidFill>
                <a:sym typeface="Wingdings" pitchFamily="2" charset="2"/>
              </a:rPr>
              <a:t>- NAD</a:t>
            </a:r>
            <a:r>
              <a:rPr lang="en-US" sz="2400" baseline="30000">
                <a:solidFill>
                  <a:srgbClr val="FFFF00"/>
                </a:solidFill>
                <a:sym typeface="Wingdings" pitchFamily="2" charset="2"/>
              </a:rPr>
              <a:t>+</a:t>
            </a:r>
            <a:r>
              <a:rPr lang="en-US" sz="2400">
                <a:solidFill>
                  <a:srgbClr val="FFFF00"/>
                </a:solidFill>
                <a:sym typeface="Wingdings" pitchFamily="2" charset="2"/>
              </a:rPr>
              <a:t>/NADH is a soluble e- carrier</a:t>
            </a:r>
          </a:p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00"/>
                </a:solidFill>
                <a:sym typeface="Wingdings" pitchFamily="2" charset="2"/>
              </a:rPr>
              <a:t>- able to diffuse to its target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2408238" y="3081338"/>
            <a:ext cx="2476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500">
                <a:solidFill>
                  <a:srgbClr val="FFFF99"/>
                </a:solidFill>
              </a:rPr>
              <a:t>O</a:t>
            </a:r>
            <a:endParaRPr lang="en-US" sz="2800">
              <a:solidFill>
                <a:srgbClr val="FFFF99"/>
              </a:solidFill>
            </a:endParaRP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2624138" y="3081338"/>
            <a:ext cx="228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500">
                <a:solidFill>
                  <a:srgbClr val="FFFF99"/>
                </a:solidFill>
              </a:rPr>
              <a:t>H</a:t>
            </a:r>
            <a:endParaRPr lang="en-US" sz="2800">
              <a:solidFill>
                <a:srgbClr val="FFFF99"/>
              </a:solidFill>
            </a:endParaRPr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>
            <a:off x="2532063" y="3397250"/>
            <a:ext cx="0" cy="357188"/>
          </a:xfrm>
          <a:prstGeom prst="line">
            <a:avLst/>
          </a:prstGeom>
          <a:noFill/>
          <a:ln w="15875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Rectangle 10"/>
          <p:cNvSpPr>
            <a:spLocks noChangeArrowheads="1"/>
          </p:cNvSpPr>
          <p:nvPr/>
        </p:nvSpPr>
        <p:spPr bwMode="auto">
          <a:xfrm>
            <a:off x="2417763" y="4114800"/>
            <a:ext cx="228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500">
                <a:solidFill>
                  <a:srgbClr val="FFFF99"/>
                </a:solidFill>
              </a:rPr>
              <a:t>H</a:t>
            </a:r>
            <a:endParaRPr lang="en-US" sz="2800">
              <a:solidFill>
                <a:srgbClr val="FFFF99"/>
              </a:solidFill>
            </a:endParaRPr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 flipH="1">
            <a:off x="2530475" y="3754438"/>
            <a:ext cx="1588" cy="360362"/>
          </a:xfrm>
          <a:prstGeom prst="line">
            <a:avLst/>
          </a:prstGeom>
          <a:noFill/>
          <a:ln w="15875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2532063" y="3754438"/>
            <a:ext cx="450850" cy="0"/>
          </a:xfrm>
          <a:prstGeom prst="line">
            <a:avLst/>
          </a:prstGeom>
          <a:noFill/>
          <a:ln w="15875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H="1">
            <a:off x="2078038" y="3754438"/>
            <a:ext cx="454025" cy="0"/>
          </a:xfrm>
          <a:prstGeom prst="line">
            <a:avLst/>
          </a:prstGeom>
          <a:noFill/>
          <a:ln w="15875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 flipV="1">
            <a:off x="3505200" y="3725863"/>
            <a:ext cx="468313" cy="7937"/>
          </a:xfrm>
          <a:prstGeom prst="line">
            <a:avLst/>
          </a:prstGeom>
          <a:noFill/>
          <a:ln w="15875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Freeform 15"/>
          <p:cNvSpPr>
            <a:spLocks/>
          </p:cNvSpPr>
          <p:nvPr/>
        </p:nvSpPr>
        <p:spPr bwMode="auto">
          <a:xfrm>
            <a:off x="3973513" y="3681413"/>
            <a:ext cx="171450" cy="8890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32" y="28"/>
              </a:cxn>
              <a:cxn ang="0">
                <a:pos x="0" y="0"/>
              </a:cxn>
              <a:cxn ang="0">
                <a:pos x="108" y="28"/>
              </a:cxn>
              <a:cxn ang="0">
                <a:pos x="0" y="56"/>
              </a:cxn>
              <a:cxn ang="0">
                <a:pos x="32" y="28"/>
              </a:cxn>
              <a:cxn ang="0">
                <a:pos x="0" y="28"/>
              </a:cxn>
            </a:cxnLst>
            <a:rect l="0" t="0" r="r" b="b"/>
            <a:pathLst>
              <a:path w="108" h="56">
                <a:moveTo>
                  <a:pt x="0" y="28"/>
                </a:moveTo>
                <a:lnTo>
                  <a:pt x="32" y="28"/>
                </a:lnTo>
                <a:lnTo>
                  <a:pt x="0" y="0"/>
                </a:lnTo>
                <a:lnTo>
                  <a:pt x="108" y="28"/>
                </a:lnTo>
                <a:lnTo>
                  <a:pt x="0" y="56"/>
                </a:lnTo>
                <a:lnTo>
                  <a:pt x="32" y="28"/>
                </a:lnTo>
                <a:lnTo>
                  <a:pt x="0" y="28"/>
                </a:lnTo>
                <a:close/>
              </a:path>
            </a:pathLst>
          </a:custGeom>
          <a:solidFill>
            <a:srgbClr val="000000"/>
          </a:solidFill>
          <a:ln w="15875">
            <a:solidFill>
              <a:srgbClr val="FFFF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>
            <a:off x="4606925" y="3725863"/>
            <a:ext cx="452438" cy="0"/>
          </a:xfrm>
          <a:prstGeom prst="line">
            <a:avLst/>
          </a:prstGeom>
          <a:noFill/>
          <a:ln w="15875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4935538" y="3052763"/>
            <a:ext cx="2476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500">
                <a:solidFill>
                  <a:srgbClr val="FFFF99"/>
                </a:solidFill>
              </a:rPr>
              <a:t>O</a:t>
            </a:r>
            <a:endParaRPr lang="en-US" sz="2800">
              <a:solidFill>
                <a:srgbClr val="FFFF99"/>
              </a:solidFill>
            </a:endParaRPr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 flipV="1">
            <a:off x="5099050" y="3368675"/>
            <a:ext cx="0" cy="341313"/>
          </a:xfrm>
          <a:prstGeom prst="line">
            <a:avLst/>
          </a:prstGeom>
          <a:noFill/>
          <a:ln w="15875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7" name="Line 19"/>
          <p:cNvSpPr>
            <a:spLocks noChangeShapeType="1"/>
          </p:cNvSpPr>
          <p:nvPr/>
        </p:nvSpPr>
        <p:spPr bwMode="auto">
          <a:xfrm flipV="1">
            <a:off x="5018088" y="3368675"/>
            <a:ext cx="0" cy="341313"/>
          </a:xfrm>
          <a:prstGeom prst="line">
            <a:avLst/>
          </a:prstGeom>
          <a:noFill/>
          <a:ln w="15875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8" name="Line 20"/>
          <p:cNvSpPr>
            <a:spLocks noChangeShapeType="1"/>
          </p:cNvSpPr>
          <p:nvPr/>
        </p:nvSpPr>
        <p:spPr bwMode="auto">
          <a:xfrm>
            <a:off x="5059363" y="3725863"/>
            <a:ext cx="452437" cy="0"/>
          </a:xfrm>
          <a:prstGeom prst="line">
            <a:avLst/>
          </a:prstGeom>
          <a:noFill/>
          <a:ln w="15875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9" name="Rectangle 21"/>
          <p:cNvSpPr>
            <a:spLocks noChangeArrowheads="1"/>
          </p:cNvSpPr>
          <p:nvPr/>
        </p:nvSpPr>
        <p:spPr bwMode="auto">
          <a:xfrm>
            <a:off x="6102350" y="3551238"/>
            <a:ext cx="30003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500">
                <a:solidFill>
                  <a:srgbClr val="FFFF99"/>
                </a:solidFill>
              </a:rPr>
              <a:t>H</a:t>
            </a:r>
            <a:r>
              <a:rPr lang="en-US" sz="2500" baseline="30000">
                <a:solidFill>
                  <a:srgbClr val="FFFF99"/>
                </a:solidFill>
              </a:rPr>
              <a:t>-</a:t>
            </a:r>
            <a:endParaRPr lang="en-US" sz="2800" baseline="30000">
              <a:solidFill>
                <a:srgbClr val="FFFF99"/>
              </a:solidFill>
            </a:endParaRPr>
          </a:p>
        </p:txBody>
      </p:sp>
      <p:sp>
        <p:nvSpPr>
          <p:cNvPr id="22550" name="Line 22"/>
          <p:cNvSpPr>
            <a:spLocks noChangeShapeType="1"/>
          </p:cNvSpPr>
          <p:nvPr/>
        </p:nvSpPr>
        <p:spPr bwMode="auto">
          <a:xfrm>
            <a:off x="6372225" y="3543300"/>
            <a:ext cx="98425" cy="0"/>
          </a:xfrm>
          <a:prstGeom prst="line">
            <a:avLst/>
          </a:prstGeom>
          <a:noFill/>
          <a:ln w="0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1" name="Rectangle 23"/>
          <p:cNvSpPr>
            <a:spLocks noChangeArrowheads="1"/>
          </p:cNvSpPr>
          <p:nvPr/>
        </p:nvSpPr>
        <p:spPr bwMode="auto">
          <a:xfrm>
            <a:off x="7162800" y="3505200"/>
            <a:ext cx="228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500">
                <a:solidFill>
                  <a:srgbClr val="FFFF99"/>
                </a:solidFill>
              </a:rPr>
              <a:t>H</a:t>
            </a:r>
            <a:endParaRPr lang="en-US" sz="2800">
              <a:solidFill>
                <a:srgbClr val="FFFF99"/>
              </a:solidFill>
            </a:endParaRPr>
          </a:p>
        </p:txBody>
      </p:sp>
      <p:sp>
        <p:nvSpPr>
          <p:cNvPr id="22552" name="Rectangle 24"/>
          <p:cNvSpPr>
            <a:spLocks noChangeArrowheads="1"/>
          </p:cNvSpPr>
          <p:nvPr/>
        </p:nvSpPr>
        <p:spPr bwMode="auto">
          <a:xfrm>
            <a:off x="7367588" y="3370263"/>
            <a:ext cx="1190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>
                <a:solidFill>
                  <a:srgbClr val="FFFF99"/>
                </a:solidFill>
              </a:rPr>
              <a:t>+</a:t>
            </a:r>
            <a:endParaRPr lang="en-US" sz="2800">
              <a:solidFill>
                <a:srgbClr val="FFFF99"/>
              </a:solidFill>
            </a:endParaRPr>
          </a:p>
        </p:txBody>
      </p:sp>
      <p:sp>
        <p:nvSpPr>
          <p:cNvPr id="22553" name="Rectangle 25"/>
          <p:cNvSpPr>
            <a:spLocks noChangeArrowheads="1"/>
          </p:cNvSpPr>
          <p:nvPr/>
        </p:nvSpPr>
        <p:spPr bwMode="auto">
          <a:xfrm>
            <a:off x="5638800" y="3429000"/>
            <a:ext cx="274638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700">
                <a:solidFill>
                  <a:srgbClr val="FFFF99"/>
                </a:solidFill>
              </a:rPr>
              <a:t>+</a:t>
            </a:r>
            <a:endParaRPr lang="en-US" sz="2800">
              <a:solidFill>
                <a:srgbClr val="FFFF99"/>
              </a:solidFill>
            </a:endParaRPr>
          </a:p>
        </p:txBody>
      </p:sp>
      <p:sp>
        <p:nvSpPr>
          <p:cNvPr id="22554" name="Rectangle 26"/>
          <p:cNvSpPr>
            <a:spLocks noChangeArrowheads="1"/>
          </p:cNvSpPr>
          <p:nvPr/>
        </p:nvSpPr>
        <p:spPr bwMode="auto">
          <a:xfrm>
            <a:off x="6662738" y="3446463"/>
            <a:ext cx="274637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700">
                <a:solidFill>
                  <a:srgbClr val="FFFF99"/>
                </a:solidFill>
              </a:rPr>
              <a:t>+</a:t>
            </a:r>
            <a:endParaRPr lang="en-US" sz="2800">
              <a:solidFill>
                <a:srgbClr val="FFFF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TP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981200"/>
            <a:ext cx="8763000" cy="3152775"/>
          </a:xfrm>
          <a:prstGeom prst="rect">
            <a:avLst/>
          </a:prstGeom>
          <a:noFill/>
        </p:spPr>
      </p:pic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7696200" y="6400800"/>
            <a:ext cx="1228725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000">
                <a:solidFill>
                  <a:schemeClr val="bg2"/>
                </a:solidFill>
              </a:rPr>
              <a:t>Voet &amp; voet 3</a:t>
            </a:r>
            <a:r>
              <a:rPr lang="en-US" sz="1000" baseline="30000">
                <a:solidFill>
                  <a:schemeClr val="bg2"/>
                </a:solidFill>
              </a:rPr>
              <a:t>rd</a:t>
            </a:r>
            <a:r>
              <a:rPr lang="en-US" sz="1000">
                <a:solidFill>
                  <a:schemeClr val="bg2"/>
                </a:solidFill>
              </a:rPr>
              <a:t> ed.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2209800" y="762000"/>
            <a:ext cx="4694238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FFFF99"/>
                </a:solidFill>
              </a:rPr>
              <a:t>Thiamine Pyrophosphate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PDH mech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524000"/>
            <a:ext cx="4700588" cy="4953000"/>
          </a:xfrm>
          <a:prstGeom prst="rect">
            <a:avLst/>
          </a:prstGeom>
          <a:noFill/>
        </p:spPr>
      </p:pic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7696200" y="6400800"/>
            <a:ext cx="1228725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000">
                <a:solidFill>
                  <a:schemeClr val="bg2"/>
                </a:solidFill>
              </a:rPr>
              <a:t>Voet &amp; voet 3</a:t>
            </a:r>
            <a:r>
              <a:rPr lang="en-US" sz="1000" baseline="30000">
                <a:solidFill>
                  <a:schemeClr val="bg2"/>
                </a:solidFill>
              </a:rPr>
              <a:t>rd</a:t>
            </a:r>
            <a:r>
              <a:rPr lang="en-US" sz="1000">
                <a:solidFill>
                  <a:schemeClr val="bg2"/>
                </a:solidFill>
              </a:rPr>
              <a:t> ed.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381000" y="228600"/>
            <a:ext cx="8435975" cy="106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200">
                <a:solidFill>
                  <a:srgbClr val="FFFF99"/>
                </a:solidFill>
              </a:rPr>
              <a:t>Mechanism of pyruvate decarboxylation and oxidation by PDH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6096000" y="1447800"/>
            <a:ext cx="3048000" cy="2286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200">
                <a:solidFill>
                  <a:srgbClr val="FF9999"/>
                </a:solidFill>
              </a:rPr>
              <a:t>Step 1:</a:t>
            </a:r>
          </a:p>
          <a:p>
            <a:pPr eaLnBrk="0" hangingPunct="0">
              <a:spcBef>
                <a:spcPct val="50000"/>
              </a:spcBef>
            </a:pPr>
            <a:r>
              <a:rPr lang="en-US" sz="3200">
                <a:solidFill>
                  <a:srgbClr val="FFFF99"/>
                </a:solidFill>
              </a:rPr>
              <a:t>TPP-dependent </a:t>
            </a:r>
            <a:r>
              <a:rPr lang="en-US" sz="3200">
                <a:solidFill>
                  <a:srgbClr val="FFFF99"/>
                </a:solidFill>
                <a:latin typeface="Symbol" pitchFamily="18" charset="2"/>
              </a:rPr>
              <a:t>a</a:t>
            </a:r>
            <a:r>
              <a:rPr lang="en-US" sz="3200">
                <a:solidFill>
                  <a:srgbClr val="FFFF99"/>
                </a:solidFill>
              </a:rPr>
              <a:t>-decarboxyl-ation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PDH mech summar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219200"/>
            <a:ext cx="8991600" cy="5062538"/>
          </a:xfrm>
          <a:prstGeom prst="rect">
            <a:avLst/>
          </a:prstGeom>
          <a:noFill/>
        </p:spPr>
      </p:pic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1981200" y="228600"/>
            <a:ext cx="5128327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200" dirty="0" smtClean="0">
                <a:solidFill>
                  <a:srgbClr val="FF9999"/>
                </a:solidFill>
              </a:rPr>
              <a:t>Complete PDH </a:t>
            </a:r>
            <a:r>
              <a:rPr lang="en-US" sz="3200" dirty="0">
                <a:solidFill>
                  <a:srgbClr val="FF9999"/>
                </a:solidFill>
              </a:rPr>
              <a:t>mechanism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z="3600">
                <a:solidFill>
                  <a:srgbClr val="FF9999"/>
                </a:solidFill>
              </a:rPr>
              <a:t>Pyruvate Dehydrogenase</a:t>
            </a:r>
          </a:p>
        </p:txBody>
      </p:sp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1295400" y="3124200"/>
            <a:ext cx="1062038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CC0000"/>
                </a:solidFill>
              </a:rPr>
              <a:t>10 e</a:t>
            </a:r>
            <a:r>
              <a:rPr lang="en-US" sz="3200" baseline="30000">
                <a:solidFill>
                  <a:srgbClr val="CC0000"/>
                </a:solidFill>
              </a:rPr>
              <a:t>-</a:t>
            </a:r>
          </a:p>
        </p:txBody>
      </p:sp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6705600" y="3048000"/>
            <a:ext cx="836613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CC0000"/>
                </a:solidFill>
              </a:rPr>
              <a:t>8 e</a:t>
            </a:r>
            <a:r>
              <a:rPr lang="en-US" sz="3200" baseline="30000">
                <a:solidFill>
                  <a:srgbClr val="CC0000"/>
                </a:solidFill>
              </a:rPr>
              <a:t>-</a:t>
            </a:r>
          </a:p>
        </p:txBody>
      </p:sp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1163638" y="2671763"/>
            <a:ext cx="238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00FF00"/>
                </a:solidFill>
              </a:rPr>
              <a:t>C</a:t>
            </a:r>
            <a:endParaRPr lang="en-US" sz="3200">
              <a:solidFill>
                <a:srgbClr val="00FF00"/>
              </a:solidFill>
            </a:endParaRPr>
          </a:p>
        </p:txBody>
      </p:sp>
      <p:sp>
        <p:nvSpPr>
          <p:cNvPr id="80902" name="Rectangle 6"/>
          <p:cNvSpPr>
            <a:spLocks noChangeArrowheads="1"/>
          </p:cNvSpPr>
          <p:nvPr/>
        </p:nvSpPr>
        <p:spPr bwMode="auto">
          <a:xfrm>
            <a:off x="803275" y="2671763"/>
            <a:ext cx="238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00FF00"/>
                </a:solidFill>
              </a:rPr>
              <a:t>H</a:t>
            </a:r>
            <a:endParaRPr lang="en-US" sz="3200">
              <a:solidFill>
                <a:srgbClr val="00FF00"/>
              </a:solidFill>
            </a:endParaRPr>
          </a:p>
        </p:txBody>
      </p:sp>
      <p:sp>
        <p:nvSpPr>
          <p:cNvPr id="80903" name="Rectangle 7"/>
          <p:cNvSpPr>
            <a:spLocks noChangeArrowheads="1"/>
          </p:cNvSpPr>
          <p:nvPr/>
        </p:nvSpPr>
        <p:spPr bwMode="auto">
          <a:xfrm>
            <a:off x="1042988" y="2879725"/>
            <a:ext cx="12065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700">
                <a:solidFill>
                  <a:srgbClr val="00FF00"/>
                </a:solidFill>
              </a:rPr>
              <a:t>3</a:t>
            </a:r>
            <a:endParaRPr lang="en-US" sz="3200">
              <a:solidFill>
                <a:srgbClr val="00FF00"/>
              </a:solidFill>
            </a:endParaRPr>
          </a:p>
        </p:txBody>
      </p:sp>
      <p:sp>
        <p:nvSpPr>
          <p:cNvPr id="80904" name="Line 8"/>
          <p:cNvSpPr>
            <a:spLocks noChangeShapeType="1"/>
          </p:cNvSpPr>
          <p:nvPr/>
        </p:nvSpPr>
        <p:spPr bwMode="auto">
          <a:xfrm>
            <a:off x="1436688" y="2836863"/>
            <a:ext cx="395287" cy="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05" name="Rectangle 9"/>
          <p:cNvSpPr>
            <a:spLocks noChangeArrowheads="1"/>
          </p:cNvSpPr>
          <p:nvPr/>
        </p:nvSpPr>
        <p:spPr bwMode="auto">
          <a:xfrm>
            <a:off x="2286000" y="2667000"/>
            <a:ext cx="823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9999"/>
                </a:solidFill>
              </a:rPr>
              <a:t>COO</a:t>
            </a:r>
            <a:r>
              <a:rPr lang="en-US" sz="2600" baseline="30000">
                <a:solidFill>
                  <a:srgbClr val="FF9999"/>
                </a:solidFill>
              </a:rPr>
              <a:t>-</a:t>
            </a:r>
            <a:endParaRPr lang="en-US" sz="3200" baseline="30000">
              <a:solidFill>
                <a:srgbClr val="FF9999"/>
              </a:solidFill>
            </a:endParaRPr>
          </a:p>
        </p:txBody>
      </p:sp>
      <p:sp>
        <p:nvSpPr>
          <p:cNvPr id="80906" name="Line 10"/>
          <p:cNvSpPr>
            <a:spLocks noChangeShapeType="1"/>
          </p:cNvSpPr>
          <p:nvPr/>
        </p:nvSpPr>
        <p:spPr bwMode="auto">
          <a:xfrm>
            <a:off x="1831975" y="2836863"/>
            <a:ext cx="392113" cy="0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07" name="Rectangle 11"/>
          <p:cNvSpPr>
            <a:spLocks noChangeArrowheads="1"/>
          </p:cNvSpPr>
          <p:nvPr/>
        </p:nvSpPr>
        <p:spPr bwMode="auto">
          <a:xfrm>
            <a:off x="1703388" y="2124075"/>
            <a:ext cx="257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00FF00"/>
                </a:solidFill>
              </a:rPr>
              <a:t>O</a:t>
            </a:r>
            <a:endParaRPr lang="en-US" sz="3200">
              <a:solidFill>
                <a:srgbClr val="00FF00"/>
              </a:solidFill>
            </a:endParaRPr>
          </a:p>
        </p:txBody>
      </p:sp>
      <p:sp>
        <p:nvSpPr>
          <p:cNvPr id="80908" name="Line 12"/>
          <p:cNvSpPr>
            <a:spLocks noChangeShapeType="1"/>
          </p:cNvSpPr>
          <p:nvPr/>
        </p:nvSpPr>
        <p:spPr bwMode="auto">
          <a:xfrm flipV="1">
            <a:off x="1879600" y="2457450"/>
            <a:ext cx="0" cy="36353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09" name="Line 13"/>
          <p:cNvSpPr>
            <a:spLocks noChangeShapeType="1"/>
          </p:cNvSpPr>
          <p:nvPr/>
        </p:nvSpPr>
        <p:spPr bwMode="auto">
          <a:xfrm flipV="1">
            <a:off x="1782763" y="2457450"/>
            <a:ext cx="0" cy="36353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10" name="Line 14"/>
          <p:cNvSpPr>
            <a:spLocks noChangeShapeType="1"/>
          </p:cNvSpPr>
          <p:nvPr/>
        </p:nvSpPr>
        <p:spPr bwMode="auto">
          <a:xfrm>
            <a:off x="3424238" y="2836863"/>
            <a:ext cx="2055812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11" name="Freeform 15"/>
          <p:cNvSpPr>
            <a:spLocks/>
          </p:cNvSpPr>
          <p:nvPr/>
        </p:nvSpPr>
        <p:spPr bwMode="auto">
          <a:xfrm>
            <a:off x="5480050" y="2789238"/>
            <a:ext cx="207963" cy="95250"/>
          </a:xfrm>
          <a:custGeom>
            <a:avLst/>
            <a:gdLst/>
            <a:ahLst/>
            <a:cxnLst>
              <a:cxn ang="0">
                <a:pos x="0" y="30"/>
              </a:cxn>
              <a:cxn ang="0">
                <a:pos x="39" y="30"/>
              </a:cxn>
              <a:cxn ang="0">
                <a:pos x="0" y="0"/>
              </a:cxn>
              <a:cxn ang="0">
                <a:pos x="131" y="30"/>
              </a:cxn>
              <a:cxn ang="0">
                <a:pos x="0" y="60"/>
              </a:cxn>
              <a:cxn ang="0">
                <a:pos x="39" y="30"/>
              </a:cxn>
              <a:cxn ang="0">
                <a:pos x="0" y="30"/>
              </a:cxn>
            </a:cxnLst>
            <a:rect l="0" t="0" r="r" b="b"/>
            <a:pathLst>
              <a:path w="131" h="60">
                <a:moveTo>
                  <a:pt x="0" y="30"/>
                </a:moveTo>
                <a:lnTo>
                  <a:pt x="39" y="30"/>
                </a:lnTo>
                <a:lnTo>
                  <a:pt x="0" y="0"/>
                </a:lnTo>
                <a:lnTo>
                  <a:pt x="131" y="30"/>
                </a:lnTo>
                <a:lnTo>
                  <a:pt x="0" y="60"/>
                </a:lnTo>
                <a:lnTo>
                  <a:pt x="39" y="30"/>
                </a:lnTo>
                <a:lnTo>
                  <a:pt x="0" y="3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12" name="Line 16"/>
          <p:cNvSpPr>
            <a:spLocks noChangeShapeType="1"/>
          </p:cNvSpPr>
          <p:nvPr/>
        </p:nvSpPr>
        <p:spPr bwMode="auto">
          <a:xfrm>
            <a:off x="3924300" y="2919413"/>
            <a:ext cx="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13" name="Rectangle 17"/>
          <p:cNvSpPr>
            <a:spLocks noChangeArrowheads="1"/>
          </p:cNvSpPr>
          <p:nvPr/>
        </p:nvSpPr>
        <p:spPr bwMode="auto">
          <a:xfrm>
            <a:off x="3924300" y="2919413"/>
            <a:ext cx="1588" cy="1587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14" name="Line 18"/>
          <p:cNvSpPr>
            <a:spLocks noChangeShapeType="1"/>
          </p:cNvSpPr>
          <p:nvPr/>
        </p:nvSpPr>
        <p:spPr bwMode="auto">
          <a:xfrm>
            <a:off x="3924300" y="2919413"/>
            <a:ext cx="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15" name="Rectangle 19"/>
          <p:cNvSpPr>
            <a:spLocks noChangeArrowheads="1"/>
          </p:cNvSpPr>
          <p:nvPr/>
        </p:nvSpPr>
        <p:spPr bwMode="auto">
          <a:xfrm>
            <a:off x="3924300" y="2919413"/>
            <a:ext cx="1588" cy="1587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16" name="Arc 20"/>
          <p:cNvSpPr>
            <a:spLocks/>
          </p:cNvSpPr>
          <p:nvPr/>
        </p:nvSpPr>
        <p:spPr bwMode="auto">
          <a:xfrm>
            <a:off x="3298825" y="2832100"/>
            <a:ext cx="666750" cy="625475"/>
          </a:xfrm>
          <a:custGeom>
            <a:avLst/>
            <a:gdLst>
              <a:gd name="G0" fmla="+- 0 0 0"/>
              <a:gd name="G1" fmla="+- 17791 0 0"/>
              <a:gd name="G2" fmla="+- 21600 0 0"/>
              <a:gd name="T0" fmla="*/ 12249 w 21600"/>
              <a:gd name="T1" fmla="*/ 0 h 20299"/>
              <a:gd name="T2" fmla="*/ 21454 w 21600"/>
              <a:gd name="T3" fmla="*/ 20299 h 20299"/>
              <a:gd name="T4" fmla="*/ 0 w 21600"/>
              <a:gd name="T5" fmla="*/ 17791 h 20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299" fill="none" extrusionOk="0">
                <a:moveTo>
                  <a:pt x="12249" y="-1"/>
                </a:moveTo>
                <a:cubicBezTo>
                  <a:pt x="18103" y="4030"/>
                  <a:pt x="21600" y="10683"/>
                  <a:pt x="21600" y="17791"/>
                </a:cubicBezTo>
                <a:cubicBezTo>
                  <a:pt x="21600" y="18629"/>
                  <a:pt x="21551" y="19466"/>
                  <a:pt x="21453" y="20298"/>
                </a:cubicBezTo>
              </a:path>
              <a:path w="21600" h="20299" stroke="0" extrusionOk="0">
                <a:moveTo>
                  <a:pt x="12249" y="-1"/>
                </a:moveTo>
                <a:cubicBezTo>
                  <a:pt x="18103" y="4030"/>
                  <a:pt x="21600" y="10683"/>
                  <a:pt x="21600" y="17791"/>
                </a:cubicBezTo>
                <a:cubicBezTo>
                  <a:pt x="21600" y="18629"/>
                  <a:pt x="21551" y="19466"/>
                  <a:pt x="21453" y="20298"/>
                </a:cubicBezTo>
                <a:lnTo>
                  <a:pt x="0" y="17791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17" name="Freeform 21"/>
          <p:cNvSpPr>
            <a:spLocks/>
          </p:cNvSpPr>
          <p:nvPr/>
        </p:nvSpPr>
        <p:spPr bwMode="auto">
          <a:xfrm>
            <a:off x="3905250" y="3402013"/>
            <a:ext cx="74613" cy="198437"/>
          </a:xfrm>
          <a:custGeom>
            <a:avLst/>
            <a:gdLst/>
            <a:ahLst/>
            <a:cxnLst>
              <a:cxn ang="0">
                <a:pos x="47" y="0"/>
              </a:cxn>
              <a:cxn ang="0">
                <a:pos x="0" y="125"/>
              </a:cxn>
              <a:cxn ang="0">
                <a:pos x="12" y="33"/>
              </a:cxn>
              <a:cxn ang="0">
                <a:pos x="47" y="0"/>
              </a:cxn>
            </a:cxnLst>
            <a:rect l="0" t="0" r="r" b="b"/>
            <a:pathLst>
              <a:path w="47" h="125">
                <a:moveTo>
                  <a:pt x="47" y="0"/>
                </a:moveTo>
                <a:lnTo>
                  <a:pt x="0" y="125"/>
                </a:lnTo>
                <a:lnTo>
                  <a:pt x="12" y="33"/>
                </a:lnTo>
                <a:lnTo>
                  <a:pt x="47" y="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18" name="Line 22"/>
          <p:cNvSpPr>
            <a:spLocks noChangeShapeType="1"/>
          </p:cNvSpPr>
          <p:nvPr/>
        </p:nvSpPr>
        <p:spPr bwMode="auto">
          <a:xfrm>
            <a:off x="4503738" y="5530850"/>
            <a:ext cx="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19" name="Rectangle 23"/>
          <p:cNvSpPr>
            <a:spLocks noChangeArrowheads="1"/>
          </p:cNvSpPr>
          <p:nvPr/>
        </p:nvSpPr>
        <p:spPr bwMode="auto">
          <a:xfrm>
            <a:off x="4503738" y="5530850"/>
            <a:ext cx="1587" cy="158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20" name="Rectangle 24"/>
          <p:cNvSpPr>
            <a:spLocks noChangeArrowheads="1"/>
          </p:cNvSpPr>
          <p:nvPr/>
        </p:nvSpPr>
        <p:spPr bwMode="auto">
          <a:xfrm>
            <a:off x="3575050" y="3667125"/>
            <a:ext cx="238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9999"/>
                </a:solidFill>
              </a:rPr>
              <a:t>C</a:t>
            </a:r>
            <a:endParaRPr lang="en-US" sz="3200">
              <a:solidFill>
                <a:srgbClr val="FF9999"/>
              </a:solidFill>
            </a:endParaRPr>
          </a:p>
        </p:txBody>
      </p:sp>
      <p:sp>
        <p:nvSpPr>
          <p:cNvPr id="80921" name="Rectangle 25"/>
          <p:cNvSpPr>
            <a:spLocks noChangeArrowheads="1"/>
          </p:cNvSpPr>
          <p:nvPr/>
        </p:nvSpPr>
        <p:spPr bwMode="auto">
          <a:xfrm>
            <a:off x="3814763" y="3667125"/>
            <a:ext cx="257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9999"/>
                </a:solidFill>
              </a:rPr>
              <a:t>O</a:t>
            </a:r>
            <a:endParaRPr lang="en-US" sz="3200">
              <a:solidFill>
                <a:srgbClr val="FF9999"/>
              </a:solidFill>
            </a:endParaRPr>
          </a:p>
        </p:txBody>
      </p:sp>
      <p:sp>
        <p:nvSpPr>
          <p:cNvPr id="80922" name="Rectangle 26"/>
          <p:cNvSpPr>
            <a:spLocks noChangeArrowheads="1"/>
          </p:cNvSpPr>
          <p:nvPr/>
        </p:nvSpPr>
        <p:spPr bwMode="auto">
          <a:xfrm>
            <a:off x="4075113" y="3875088"/>
            <a:ext cx="1206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700">
                <a:solidFill>
                  <a:srgbClr val="FF9999"/>
                </a:solidFill>
              </a:rPr>
              <a:t>2</a:t>
            </a:r>
            <a:endParaRPr lang="en-US" sz="3200">
              <a:solidFill>
                <a:srgbClr val="FF9999"/>
              </a:solidFill>
            </a:endParaRPr>
          </a:p>
        </p:txBody>
      </p:sp>
      <p:sp>
        <p:nvSpPr>
          <p:cNvPr id="80923" name="Arc 27"/>
          <p:cNvSpPr>
            <a:spLocks/>
          </p:cNvSpPr>
          <p:nvPr/>
        </p:nvSpPr>
        <p:spPr bwMode="auto">
          <a:xfrm>
            <a:off x="4411663" y="2827338"/>
            <a:ext cx="668337" cy="625475"/>
          </a:xfrm>
          <a:custGeom>
            <a:avLst/>
            <a:gdLst>
              <a:gd name="G0" fmla="+- 0 0 0"/>
              <a:gd name="G1" fmla="+- 17787 0 0"/>
              <a:gd name="G2" fmla="+- 21600 0 0"/>
              <a:gd name="T0" fmla="*/ 12254 w 21600"/>
              <a:gd name="T1" fmla="*/ 0 h 20301"/>
              <a:gd name="T2" fmla="*/ 21453 w 21600"/>
              <a:gd name="T3" fmla="*/ 20301 h 20301"/>
              <a:gd name="T4" fmla="*/ 0 w 21600"/>
              <a:gd name="T5" fmla="*/ 17787 h 20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301" fill="none" extrusionOk="0">
                <a:moveTo>
                  <a:pt x="12254" y="-1"/>
                </a:moveTo>
                <a:cubicBezTo>
                  <a:pt x="18105" y="4030"/>
                  <a:pt x="21600" y="10681"/>
                  <a:pt x="21600" y="17787"/>
                </a:cubicBezTo>
                <a:cubicBezTo>
                  <a:pt x="21600" y="18627"/>
                  <a:pt x="21550" y="19466"/>
                  <a:pt x="21453" y="20301"/>
                </a:cubicBezTo>
              </a:path>
              <a:path w="21600" h="20301" stroke="0" extrusionOk="0">
                <a:moveTo>
                  <a:pt x="12254" y="-1"/>
                </a:moveTo>
                <a:cubicBezTo>
                  <a:pt x="18105" y="4030"/>
                  <a:pt x="21600" y="10681"/>
                  <a:pt x="21600" y="17787"/>
                </a:cubicBezTo>
                <a:cubicBezTo>
                  <a:pt x="21600" y="18627"/>
                  <a:pt x="21550" y="19466"/>
                  <a:pt x="21453" y="20301"/>
                </a:cubicBezTo>
                <a:lnTo>
                  <a:pt x="0" y="17787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24" name="Freeform 28"/>
          <p:cNvSpPr>
            <a:spLocks/>
          </p:cNvSpPr>
          <p:nvPr/>
        </p:nvSpPr>
        <p:spPr bwMode="auto">
          <a:xfrm>
            <a:off x="5016500" y="3395663"/>
            <a:ext cx="76200" cy="200025"/>
          </a:xfrm>
          <a:custGeom>
            <a:avLst/>
            <a:gdLst/>
            <a:ahLst/>
            <a:cxnLst>
              <a:cxn ang="0">
                <a:pos x="48" y="0"/>
              </a:cxn>
              <a:cxn ang="0">
                <a:pos x="0" y="126"/>
              </a:cxn>
              <a:cxn ang="0">
                <a:pos x="13" y="33"/>
              </a:cxn>
              <a:cxn ang="0">
                <a:pos x="48" y="0"/>
              </a:cxn>
            </a:cxnLst>
            <a:rect l="0" t="0" r="r" b="b"/>
            <a:pathLst>
              <a:path w="48" h="126">
                <a:moveTo>
                  <a:pt x="48" y="0"/>
                </a:moveTo>
                <a:lnTo>
                  <a:pt x="0" y="126"/>
                </a:lnTo>
                <a:lnTo>
                  <a:pt x="13" y="33"/>
                </a:lnTo>
                <a:lnTo>
                  <a:pt x="48" y="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25" name="Arc 29"/>
          <p:cNvSpPr>
            <a:spLocks/>
          </p:cNvSpPr>
          <p:nvPr/>
        </p:nvSpPr>
        <p:spPr bwMode="auto">
          <a:xfrm>
            <a:off x="3883025" y="2087563"/>
            <a:ext cx="781050" cy="717550"/>
          </a:xfrm>
          <a:custGeom>
            <a:avLst/>
            <a:gdLst>
              <a:gd name="G0" fmla="+- 21600 0 0"/>
              <a:gd name="G1" fmla="+- 352 0 0"/>
              <a:gd name="G2" fmla="+- 21600 0 0"/>
              <a:gd name="T0" fmla="*/ 12414 w 21600"/>
              <a:gd name="T1" fmla="*/ 19901 h 19901"/>
              <a:gd name="T2" fmla="*/ 3 w 21600"/>
              <a:gd name="T3" fmla="*/ 0 h 19901"/>
              <a:gd name="T4" fmla="*/ 21600 w 21600"/>
              <a:gd name="T5" fmla="*/ 352 h 19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9901" fill="none" extrusionOk="0">
                <a:moveTo>
                  <a:pt x="12413" y="19901"/>
                </a:moveTo>
                <a:cubicBezTo>
                  <a:pt x="4837" y="16341"/>
                  <a:pt x="0" y="8723"/>
                  <a:pt x="0" y="352"/>
                </a:cubicBezTo>
                <a:cubicBezTo>
                  <a:pt x="-1" y="234"/>
                  <a:pt x="0" y="117"/>
                  <a:pt x="2" y="-1"/>
                </a:cubicBezTo>
              </a:path>
              <a:path w="21600" h="19901" stroke="0" extrusionOk="0">
                <a:moveTo>
                  <a:pt x="12413" y="19901"/>
                </a:moveTo>
                <a:cubicBezTo>
                  <a:pt x="4837" y="16341"/>
                  <a:pt x="0" y="8723"/>
                  <a:pt x="0" y="352"/>
                </a:cubicBezTo>
                <a:cubicBezTo>
                  <a:pt x="-1" y="234"/>
                  <a:pt x="0" y="117"/>
                  <a:pt x="2" y="-1"/>
                </a:cubicBezTo>
                <a:lnTo>
                  <a:pt x="21600" y="352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26" name="Freeform 30"/>
          <p:cNvSpPr>
            <a:spLocks/>
          </p:cNvSpPr>
          <p:nvPr/>
        </p:nvSpPr>
        <p:spPr bwMode="auto">
          <a:xfrm>
            <a:off x="4306888" y="2713038"/>
            <a:ext cx="171450" cy="130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8" y="82"/>
              </a:cxn>
              <a:cxn ang="0">
                <a:pos x="23" y="43"/>
              </a:cxn>
              <a:cxn ang="0">
                <a:pos x="0" y="0"/>
              </a:cxn>
            </a:cxnLst>
            <a:rect l="0" t="0" r="r" b="b"/>
            <a:pathLst>
              <a:path w="108" h="82">
                <a:moveTo>
                  <a:pt x="0" y="0"/>
                </a:moveTo>
                <a:lnTo>
                  <a:pt x="108" y="82"/>
                </a:lnTo>
                <a:lnTo>
                  <a:pt x="23" y="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27" name="Rectangle 31"/>
          <p:cNvSpPr>
            <a:spLocks noChangeArrowheads="1"/>
          </p:cNvSpPr>
          <p:nvPr/>
        </p:nvSpPr>
        <p:spPr bwMode="auto">
          <a:xfrm>
            <a:off x="3449638" y="1758950"/>
            <a:ext cx="220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FF00"/>
                </a:solidFill>
              </a:rPr>
              <a:t>S</a:t>
            </a:r>
            <a:endParaRPr lang="en-US" sz="3200">
              <a:solidFill>
                <a:srgbClr val="FFFF00"/>
              </a:solidFill>
            </a:endParaRPr>
          </a:p>
        </p:txBody>
      </p:sp>
      <p:sp>
        <p:nvSpPr>
          <p:cNvPr id="80928" name="Rectangle 32"/>
          <p:cNvSpPr>
            <a:spLocks noChangeArrowheads="1"/>
          </p:cNvSpPr>
          <p:nvPr/>
        </p:nvSpPr>
        <p:spPr bwMode="auto">
          <a:xfrm>
            <a:off x="3211513" y="1758950"/>
            <a:ext cx="238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FF00"/>
                </a:solidFill>
              </a:rPr>
              <a:t>H</a:t>
            </a:r>
            <a:endParaRPr lang="en-US" sz="3200">
              <a:solidFill>
                <a:srgbClr val="FFFF00"/>
              </a:solidFill>
            </a:endParaRPr>
          </a:p>
        </p:txBody>
      </p:sp>
      <p:sp>
        <p:nvSpPr>
          <p:cNvPr id="80929" name="Rectangle 33"/>
          <p:cNvSpPr>
            <a:spLocks noChangeArrowheads="1"/>
          </p:cNvSpPr>
          <p:nvPr/>
        </p:nvSpPr>
        <p:spPr bwMode="auto">
          <a:xfrm>
            <a:off x="3990975" y="1758950"/>
            <a:ext cx="238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FF00"/>
                </a:solidFill>
              </a:rPr>
              <a:t>C</a:t>
            </a:r>
            <a:endParaRPr lang="en-US" sz="3200">
              <a:solidFill>
                <a:srgbClr val="FFFF00"/>
              </a:solidFill>
            </a:endParaRPr>
          </a:p>
        </p:txBody>
      </p:sp>
      <p:sp>
        <p:nvSpPr>
          <p:cNvPr id="80930" name="Rectangle 34"/>
          <p:cNvSpPr>
            <a:spLocks noChangeArrowheads="1"/>
          </p:cNvSpPr>
          <p:nvPr/>
        </p:nvSpPr>
        <p:spPr bwMode="auto">
          <a:xfrm>
            <a:off x="4229100" y="17589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FF00"/>
                </a:solidFill>
              </a:rPr>
              <a:t>o</a:t>
            </a:r>
            <a:endParaRPr lang="en-US" sz="3200">
              <a:solidFill>
                <a:srgbClr val="FFFF00"/>
              </a:solidFill>
            </a:endParaRPr>
          </a:p>
        </p:txBody>
      </p:sp>
      <p:sp>
        <p:nvSpPr>
          <p:cNvPr id="80931" name="Rectangle 35"/>
          <p:cNvSpPr>
            <a:spLocks noChangeArrowheads="1"/>
          </p:cNvSpPr>
          <p:nvPr/>
        </p:nvSpPr>
        <p:spPr bwMode="auto">
          <a:xfrm>
            <a:off x="4411663" y="1758950"/>
            <a:ext cx="220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FF00"/>
                </a:solidFill>
              </a:rPr>
              <a:t>A</a:t>
            </a:r>
            <a:endParaRPr lang="en-US" sz="3200">
              <a:solidFill>
                <a:srgbClr val="FFFF00"/>
              </a:solidFill>
            </a:endParaRPr>
          </a:p>
        </p:txBody>
      </p:sp>
      <p:sp>
        <p:nvSpPr>
          <p:cNvPr id="80932" name="Line 36"/>
          <p:cNvSpPr>
            <a:spLocks noChangeShapeType="1"/>
          </p:cNvSpPr>
          <p:nvPr/>
        </p:nvSpPr>
        <p:spPr bwMode="auto">
          <a:xfrm>
            <a:off x="3705225" y="1924050"/>
            <a:ext cx="246063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33" name="Rectangle 37"/>
          <p:cNvSpPr>
            <a:spLocks noChangeArrowheads="1"/>
          </p:cNvSpPr>
          <p:nvPr/>
        </p:nvSpPr>
        <p:spPr bwMode="auto">
          <a:xfrm>
            <a:off x="7439025" y="2657475"/>
            <a:ext cx="2206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FF00"/>
                </a:solidFill>
              </a:rPr>
              <a:t>S</a:t>
            </a:r>
            <a:endParaRPr lang="en-US" sz="3200">
              <a:solidFill>
                <a:srgbClr val="FFFF00"/>
              </a:solidFill>
            </a:endParaRPr>
          </a:p>
        </p:txBody>
      </p:sp>
      <p:sp>
        <p:nvSpPr>
          <p:cNvPr id="80934" name="Rectangle 38"/>
          <p:cNvSpPr>
            <a:spLocks noChangeArrowheads="1"/>
          </p:cNvSpPr>
          <p:nvPr/>
        </p:nvSpPr>
        <p:spPr bwMode="auto">
          <a:xfrm>
            <a:off x="7980363" y="2657475"/>
            <a:ext cx="238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FF00"/>
                </a:solidFill>
              </a:rPr>
              <a:t>C</a:t>
            </a:r>
            <a:endParaRPr lang="en-US" sz="3200">
              <a:solidFill>
                <a:srgbClr val="FFFF00"/>
              </a:solidFill>
            </a:endParaRPr>
          </a:p>
        </p:txBody>
      </p:sp>
      <p:sp>
        <p:nvSpPr>
          <p:cNvPr id="80935" name="Rectangle 39"/>
          <p:cNvSpPr>
            <a:spLocks noChangeArrowheads="1"/>
          </p:cNvSpPr>
          <p:nvPr/>
        </p:nvSpPr>
        <p:spPr bwMode="auto">
          <a:xfrm>
            <a:off x="8216900" y="26574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FF00"/>
                </a:solidFill>
              </a:rPr>
              <a:t>o</a:t>
            </a:r>
            <a:endParaRPr lang="en-US" sz="3200">
              <a:solidFill>
                <a:srgbClr val="FFFF00"/>
              </a:solidFill>
            </a:endParaRPr>
          </a:p>
        </p:txBody>
      </p:sp>
      <p:sp>
        <p:nvSpPr>
          <p:cNvPr id="80936" name="Rectangle 40"/>
          <p:cNvSpPr>
            <a:spLocks noChangeArrowheads="1"/>
          </p:cNvSpPr>
          <p:nvPr/>
        </p:nvSpPr>
        <p:spPr bwMode="auto">
          <a:xfrm>
            <a:off x="8401050" y="2657475"/>
            <a:ext cx="2206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FFFF00"/>
                </a:solidFill>
              </a:rPr>
              <a:t>A</a:t>
            </a:r>
            <a:endParaRPr lang="en-US" sz="3200">
              <a:solidFill>
                <a:srgbClr val="FFFF00"/>
              </a:solidFill>
            </a:endParaRPr>
          </a:p>
        </p:txBody>
      </p:sp>
      <p:sp>
        <p:nvSpPr>
          <p:cNvPr id="80937" name="Line 41"/>
          <p:cNvSpPr>
            <a:spLocks noChangeShapeType="1"/>
          </p:cNvSpPr>
          <p:nvPr/>
        </p:nvSpPr>
        <p:spPr bwMode="auto">
          <a:xfrm>
            <a:off x="7693025" y="2822575"/>
            <a:ext cx="247650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38" name="Rectangle 42"/>
          <p:cNvSpPr>
            <a:spLocks noChangeArrowheads="1"/>
          </p:cNvSpPr>
          <p:nvPr/>
        </p:nvSpPr>
        <p:spPr bwMode="auto">
          <a:xfrm>
            <a:off x="4635500" y="3629025"/>
            <a:ext cx="9350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00FFFF"/>
                </a:solidFill>
              </a:rPr>
              <a:t>NADH</a:t>
            </a:r>
            <a:endParaRPr lang="en-US" sz="3200" baseline="30000">
              <a:solidFill>
                <a:srgbClr val="00FFFF"/>
              </a:solidFill>
            </a:endParaRPr>
          </a:p>
        </p:txBody>
      </p:sp>
      <p:sp>
        <p:nvSpPr>
          <p:cNvPr id="80939" name="Text Box 43"/>
          <p:cNvSpPr txBox="1">
            <a:spLocks noChangeArrowheads="1"/>
          </p:cNvSpPr>
          <p:nvPr/>
        </p:nvSpPr>
        <p:spPr bwMode="auto">
          <a:xfrm>
            <a:off x="3962400" y="2133600"/>
            <a:ext cx="9477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rgbClr val="00FFFF"/>
                </a:solidFill>
              </a:rPr>
              <a:t>NAD</a:t>
            </a:r>
            <a:r>
              <a:rPr lang="en-US" sz="2400" baseline="30000">
                <a:solidFill>
                  <a:srgbClr val="00FFFF"/>
                </a:solidFill>
              </a:rPr>
              <a:t>+</a:t>
            </a:r>
          </a:p>
        </p:txBody>
      </p:sp>
      <p:sp>
        <p:nvSpPr>
          <p:cNvPr id="80940" name="Rectangle 44"/>
          <p:cNvSpPr>
            <a:spLocks noChangeArrowheads="1"/>
          </p:cNvSpPr>
          <p:nvPr/>
        </p:nvSpPr>
        <p:spPr bwMode="auto">
          <a:xfrm>
            <a:off x="6394450" y="2681288"/>
            <a:ext cx="238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00FF00"/>
                </a:solidFill>
              </a:rPr>
              <a:t>C</a:t>
            </a:r>
            <a:endParaRPr lang="en-US" sz="3200">
              <a:solidFill>
                <a:srgbClr val="00FF00"/>
              </a:solidFill>
            </a:endParaRPr>
          </a:p>
        </p:txBody>
      </p:sp>
      <p:sp>
        <p:nvSpPr>
          <p:cNvPr id="80941" name="Rectangle 45"/>
          <p:cNvSpPr>
            <a:spLocks noChangeArrowheads="1"/>
          </p:cNvSpPr>
          <p:nvPr/>
        </p:nvSpPr>
        <p:spPr bwMode="auto">
          <a:xfrm>
            <a:off x="6034088" y="2681288"/>
            <a:ext cx="238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00FF00"/>
                </a:solidFill>
              </a:rPr>
              <a:t>H</a:t>
            </a:r>
            <a:endParaRPr lang="en-US" sz="3200">
              <a:solidFill>
                <a:srgbClr val="00FF00"/>
              </a:solidFill>
            </a:endParaRPr>
          </a:p>
        </p:txBody>
      </p:sp>
      <p:sp>
        <p:nvSpPr>
          <p:cNvPr id="80942" name="Rectangle 46"/>
          <p:cNvSpPr>
            <a:spLocks noChangeArrowheads="1"/>
          </p:cNvSpPr>
          <p:nvPr/>
        </p:nvSpPr>
        <p:spPr bwMode="auto">
          <a:xfrm>
            <a:off x="6273800" y="2889250"/>
            <a:ext cx="12065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700">
                <a:solidFill>
                  <a:srgbClr val="00FF00"/>
                </a:solidFill>
              </a:rPr>
              <a:t>3</a:t>
            </a:r>
            <a:endParaRPr lang="en-US" sz="3200">
              <a:solidFill>
                <a:srgbClr val="00FF00"/>
              </a:solidFill>
            </a:endParaRPr>
          </a:p>
        </p:txBody>
      </p:sp>
      <p:sp>
        <p:nvSpPr>
          <p:cNvPr id="80943" name="Line 47"/>
          <p:cNvSpPr>
            <a:spLocks noChangeShapeType="1"/>
          </p:cNvSpPr>
          <p:nvPr/>
        </p:nvSpPr>
        <p:spPr bwMode="auto">
          <a:xfrm>
            <a:off x="6667500" y="2846388"/>
            <a:ext cx="395288" cy="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44" name="Line 48"/>
          <p:cNvSpPr>
            <a:spLocks noChangeShapeType="1"/>
          </p:cNvSpPr>
          <p:nvPr/>
        </p:nvSpPr>
        <p:spPr bwMode="auto">
          <a:xfrm>
            <a:off x="7062788" y="2846388"/>
            <a:ext cx="392112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45" name="Rectangle 49"/>
          <p:cNvSpPr>
            <a:spLocks noChangeArrowheads="1"/>
          </p:cNvSpPr>
          <p:nvPr/>
        </p:nvSpPr>
        <p:spPr bwMode="auto">
          <a:xfrm>
            <a:off x="6934200" y="2133600"/>
            <a:ext cx="257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00">
                <a:solidFill>
                  <a:srgbClr val="00FF00"/>
                </a:solidFill>
              </a:rPr>
              <a:t>O</a:t>
            </a:r>
            <a:endParaRPr lang="en-US" sz="3200">
              <a:solidFill>
                <a:srgbClr val="00FF00"/>
              </a:solidFill>
            </a:endParaRPr>
          </a:p>
        </p:txBody>
      </p:sp>
      <p:sp>
        <p:nvSpPr>
          <p:cNvPr id="80946" name="Line 50"/>
          <p:cNvSpPr>
            <a:spLocks noChangeShapeType="1"/>
          </p:cNvSpPr>
          <p:nvPr/>
        </p:nvSpPr>
        <p:spPr bwMode="auto">
          <a:xfrm flipV="1">
            <a:off x="7110413" y="2466975"/>
            <a:ext cx="0" cy="36353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47" name="Line 51"/>
          <p:cNvSpPr>
            <a:spLocks noChangeShapeType="1"/>
          </p:cNvSpPr>
          <p:nvPr/>
        </p:nvSpPr>
        <p:spPr bwMode="auto">
          <a:xfrm flipV="1">
            <a:off x="7013575" y="2466975"/>
            <a:ext cx="0" cy="36353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80948" name="Group 52"/>
          <p:cNvGrpSpPr>
            <a:grpSpLocks/>
          </p:cNvGrpSpPr>
          <p:nvPr/>
        </p:nvGrpSpPr>
        <p:grpSpPr bwMode="auto">
          <a:xfrm>
            <a:off x="1755775" y="2725738"/>
            <a:ext cx="5788025" cy="233362"/>
            <a:chOff x="1106" y="1717"/>
            <a:chExt cx="3646" cy="147"/>
          </a:xfrm>
        </p:grpSpPr>
        <p:sp>
          <p:nvSpPr>
            <p:cNvPr id="80949" name="Oval 53"/>
            <p:cNvSpPr>
              <a:spLocks noChangeArrowheads="1"/>
            </p:cNvSpPr>
            <p:nvPr/>
          </p:nvSpPr>
          <p:spPr bwMode="auto">
            <a:xfrm>
              <a:off x="4401" y="1720"/>
              <a:ext cx="351" cy="144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50" name="Oval 54"/>
            <p:cNvSpPr>
              <a:spLocks noChangeArrowheads="1"/>
            </p:cNvSpPr>
            <p:nvPr/>
          </p:nvSpPr>
          <p:spPr bwMode="auto">
            <a:xfrm>
              <a:off x="1106" y="1717"/>
              <a:ext cx="351" cy="144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/>
      <p:bldP spid="8090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19200"/>
            <a:ext cx="8458200" cy="76200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>
                <a:solidFill>
                  <a:srgbClr val="FFFF00"/>
                </a:solidFill>
              </a:rPr>
              <a:t>b) FAD + 2e- + 2H</a:t>
            </a:r>
            <a:r>
              <a:rPr lang="en-US" sz="2800" baseline="30000">
                <a:solidFill>
                  <a:srgbClr val="FFFF00"/>
                </a:solidFill>
              </a:rPr>
              <a:t>+</a:t>
            </a:r>
            <a:r>
              <a:rPr lang="en-US" sz="2800">
                <a:solidFill>
                  <a:srgbClr val="FFFF00"/>
                </a:solidFill>
              </a:rPr>
              <a:t> </a:t>
            </a:r>
            <a:r>
              <a:rPr lang="en-US" sz="2800">
                <a:solidFill>
                  <a:srgbClr val="FFFF00"/>
                </a:solidFill>
                <a:cs typeface="Arial" charset="0"/>
              </a:rPr>
              <a:t>→ </a:t>
            </a:r>
            <a:r>
              <a:rPr lang="en-US" sz="2800">
                <a:solidFill>
                  <a:srgbClr val="FFFF00"/>
                </a:solidFill>
                <a:sym typeface="Wingdings" pitchFamily="2" charset="2"/>
              </a:rPr>
              <a:t>FADH</a:t>
            </a:r>
            <a:r>
              <a:rPr lang="en-US" sz="2800" baseline="-25000">
                <a:solidFill>
                  <a:srgbClr val="FFFF00"/>
                </a:solidFill>
                <a:sym typeface="Wingdings" pitchFamily="2" charset="2"/>
              </a:rPr>
              <a:t>2</a:t>
            </a:r>
            <a:endParaRPr lang="en-US" sz="2800">
              <a:solidFill>
                <a:srgbClr val="FFFF00"/>
              </a:solidFill>
            </a:endParaRP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685800" y="3886200"/>
            <a:ext cx="8077200" cy="946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FF00"/>
                </a:solidFill>
              </a:rPr>
              <a:t>FAD/FADH</a:t>
            </a:r>
            <a:r>
              <a:rPr lang="en-US" sz="2800" baseline="-25000">
                <a:solidFill>
                  <a:srgbClr val="FFFF00"/>
                </a:solidFill>
              </a:rPr>
              <a:t>2 </a:t>
            </a:r>
            <a:r>
              <a:rPr lang="en-US" sz="2800">
                <a:solidFill>
                  <a:srgbClr val="FFFF00"/>
                </a:solidFill>
              </a:rPr>
              <a:t>is usually TIGHTLY BOUND as a prosthetic group of an enzyme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685800" y="5410200"/>
            <a:ext cx="8037513" cy="82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FF9999"/>
                </a:solidFill>
              </a:rPr>
              <a:t>All dehydrogenation reactions are catalyzed by </a:t>
            </a:r>
            <a:r>
              <a:rPr lang="en-US" sz="2400" b="1" u="sng">
                <a:solidFill>
                  <a:srgbClr val="FF9999"/>
                </a:solidFill>
              </a:rPr>
              <a:t>DEHYDROGENASES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1771650" y="2790825"/>
            <a:ext cx="25717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</a:t>
            </a: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1771650" y="3078163"/>
            <a:ext cx="257175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H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2355850" y="2790825"/>
            <a:ext cx="25717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</a:t>
            </a:r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2355850" y="3078163"/>
            <a:ext cx="257175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H</a:t>
            </a:r>
          </a:p>
        </p:txBody>
      </p:sp>
      <p:sp>
        <p:nvSpPr>
          <p:cNvPr id="26633" name="Line 9"/>
          <p:cNvSpPr>
            <a:spLocks noChangeShapeType="1"/>
          </p:cNvSpPr>
          <p:nvPr/>
        </p:nvSpPr>
        <p:spPr bwMode="auto">
          <a:xfrm>
            <a:off x="2062163" y="2965450"/>
            <a:ext cx="254000" cy="0"/>
          </a:xfrm>
          <a:prstGeom prst="line">
            <a:avLst/>
          </a:prstGeom>
          <a:noFill/>
          <a:ln w="20638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1771650" y="2216150"/>
            <a:ext cx="25717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H</a:t>
            </a:r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 flipV="1">
            <a:off x="1900238" y="2566988"/>
            <a:ext cx="0" cy="223837"/>
          </a:xfrm>
          <a:prstGeom prst="line">
            <a:avLst/>
          </a:prstGeom>
          <a:noFill/>
          <a:ln w="20638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 flipH="1">
            <a:off x="1316038" y="2965450"/>
            <a:ext cx="415925" cy="0"/>
          </a:xfrm>
          <a:prstGeom prst="line">
            <a:avLst/>
          </a:prstGeom>
          <a:noFill/>
          <a:ln w="20638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355850" y="2216150"/>
            <a:ext cx="25717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H</a:t>
            </a:r>
          </a:p>
        </p:txBody>
      </p:sp>
      <p:sp>
        <p:nvSpPr>
          <p:cNvPr id="26638" name="Line 14"/>
          <p:cNvSpPr>
            <a:spLocks noChangeShapeType="1"/>
          </p:cNvSpPr>
          <p:nvPr/>
        </p:nvSpPr>
        <p:spPr bwMode="auto">
          <a:xfrm flipV="1">
            <a:off x="2484438" y="2566988"/>
            <a:ext cx="0" cy="223837"/>
          </a:xfrm>
          <a:prstGeom prst="line">
            <a:avLst/>
          </a:prstGeom>
          <a:noFill/>
          <a:ln w="20638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9" name="Line 15"/>
          <p:cNvSpPr>
            <a:spLocks noChangeShapeType="1"/>
          </p:cNvSpPr>
          <p:nvPr/>
        </p:nvSpPr>
        <p:spPr bwMode="auto">
          <a:xfrm>
            <a:off x="2646363" y="2965450"/>
            <a:ext cx="422275" cy="0"/>
          </a:xfrm>
          <a:prstGeom prst="line">
            <a:avLst/>
          </a:prstGeom>
          <a:noFill/>
          <a:ln w="20638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0" name="Line 16"/>
          <p:cNvSpPr>
            <a:spLocks noChangeShapeType="1"/>
          </p:cNvSpPr>
          <p:nvPr/>
        </p:nvSpPr>
        <p:spPr bwMode="auto">
          <a:xfrm>
            <a:off x="3490913" y="2901950"/>
            <a:ext cx="950912" cy="0"/>
          </a:xfrm>
          <a:prstGeom prst="line">
            <a:avLst/>
          </a:prstGeom>
          <a:noFill/>
          <a:ln w="20638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1" name="Freeform 17"/>
          <p:cNvSpPr>
            <a:spLocks/>
          </p:cNvSpPr>
          <p:nvPr/>
        </p:nvSpPr>
        <p:spPr bwMode="auto">
          <a:xfrm>
            <a:off x="4441825" y="2852738"/>
            <a:ext cx="220663" cy="98425"/>
          </a:xfrm>
          <a:custGeom>
            <a:avLst/>
            <a:gdLst/>
            <a:ahLst/>
            <a:cxnLst>
              <a:cxn ang="0">
                <a:pos x="0" y="31"/>
              </a:cxn>
              <a:cxn ang="0">
                <a:pos x="41" y="31"/>
              </a:cxn>
              <a:cxn ang="0">
                <a:pos x="0" y="0"/>
              </a:cxn>
              <a:cxn ang="0">
                <a:pos x="139" y="31"/>
              </a:cxn>
              <a:cxn ang="0">
                <a:pos x="0" y="62"/>
              </a:cxn>
              <a:cxn ang="0">
                <a:pos x="41" y="31"/>
              </a:cxn>
              <a:cxn ang="0">
                <a:pos x="0" y="31"/>
              </a:cxn>
            </a:cxnLst>
            <a:rect l="0" t="0" r="r" b="b"/>
            <a:pathLst>
              <a:path w="139" h="62">
                <a:moveTo>
                  <a:pt x="0" y="31"/>
                </a:moveTo>
                <a:lnTo>
                  <a:pt x="41" y="31"/>
                </a:lnTo>
                <a:lnTo>
                  <a:pt x="0" y="0"/>
                </a:lnTo>
                <a:lnTo>
                  <a:pt x="139" y="31"/>
                </a:lnTo>
                <a:lnTo>
                  <a:pt x="0" y="62"/>
                </a:lnTo>
                <a:lnTo>
                  <a:pt x="41" y="31"/>
                </a:lnTo>
                <a:lnTo>
                  <a:pt x="0" y="31"/>
                </a:lnTo>
                <a:close/>
              </a:path>
            </a:pathLst>
          </a:custGeom>
          <a:solidFill>
            <a:srgbClr val="000000"/>
          </a:solidFill>
          <a:ln w="20638">
            <a:solidFill>
              <a:srgbClr val="FFFF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2" name="Rectangle 18"/>
          <p:cNvSpPr>
            <a:spLocks noChangeArrowheads="1"/>
          </p:cNvSpPr>
          <p:nvPr/>
        </p:nvSpPr>
        <p:spPr bwMode="auto">
          <a:xfrm>
            <a:off x="5915025" y="2790825"/>
            <a:ext cx="25717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</a:t>
            </a:r>
          </a:p>
        </p:txBody>
      </p:sp>
      <p:sp>
        <p:nvSpPr>
          <p:cNvPr id="26643" name="Rectangle 19"/>
          <p:cNvSpPr>
            <a:spLocks noChangeArrowheads="1"/>
          </p:cNvSpPr>
          <p:nvPr/>
        </p:nvSpPr>
        <p:spPr bwMode="auto">
          <a:xfrm>
            <a:off x="5924550" y="3074988"/>
            <a:ext cx="257175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H</a:t>
            </a:r>
          </a:p>
        </p:txBody>
      </p:sp>
      <p:sp>
        <p:nvSpPr>
          <p:cNvPr id="26644" name="Rectangle 20"/>
          <p:cNvSpPr>
            <a:spLocks noChangeArrowheads="1"/>
          </p:cNvSpPr>
          <p:nvPr/>
        </p:nvSpPr>
        <p:spPr bwMode="auto">
          <a:xfrm>
            <a:off x="5330825" y="2790825"/>
            <a:ext cx="25717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</a:t>
            </a:r>
          </a:p>
        </p:txBody>
      </p:sp>
      <p:sp>
        <p:nvSpPr>
          <p:cNvPr id="26645" name="Rectangle 21"/>
          <p:cNvSpPr>
            <a:spLocks noChangeArrowheads="1"/>
          </p:cNvSpPr>
          <p:nvPr/>
        </p:nvSpPr>
        <p:spPr bwMode="auto">
          <a:xfrm>
            <a:off x="5330825" y="3078163"/>
            <a:ext cx="257175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H</a:t>
            </a:r>
          </a:p>
        </p:txBody>
      </p:sp>
      <p:sp>
        <p:nvSpPr>
          <p:cNvPr id="26646" name="Line 22"/>
          <p:cNvSpPr>
            <a:spLocks noChangeShapeType="1"/>
          </p:cNvSpPr>
          <p:nvPr/>
        </p:nvSpPr>
        <p:spPr bwMode="auto">
          <a:xfrm flipH="1">
            <a:off x="5621338" y="2916238"/>
            <a:ext cx="254000" cy="0"/>
          </a:xfrm>
          <a:prstGeom prst="line">
            <a:avLst/>
          </a:prstGeom>
          <a:noFill/>
          <a:ln w="20638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7" name="Line 23"/>
          <p:cNvSpPr>
            <a:spLocks noChangeShapeType="1"/>
          </p:cNvSpPr>
          <p:nvPr/>
        </p:nvSpPr>
        <p:spPr bwMode="auto">
          <a:xfrm flipH="1">
            <a:off x="5621338" y="3017838"/>
            <a:ext cx="254000" cy="0"/>
          </a:xfrm>
          <a:prstGeom prst="line">
            <a:avLst/>
          </a:prstGeom>
          <a:noFill/>
          <a:ln w="20638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8" name="Line 24"/>
          <p:cNvSpPr>
            <a:spLocks noChangeShapeType="1"/>
          </p:cNvSpPr>
          <p:nvPr/>
        </p:nvSpPr>
        <p:spPr bwMode="auto">
          <a:xfrm flipH="1" flipV="1">
            <a:off x="4953000" y="2971800"/>
            <a:ext cx="330200" cy="0"/>
          </a:xfrm>
          <a:prstGeom prst="line">
            <a:avLst/>
          </a:prstGeom>
          <a:noFill/>
          <a:ln w="20638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9" name="Text Box 25"/>
          <p:cNvSpPr txBox="1">
            <a:spLocks noChangeArrowheads="1"/>
          </p:cNvSpPr>
          <p:nvPr/>
        </p:nvSpPr>
        <p:spPr bwMode="auto">
          <a:xfrm>
            <a:off x="7239000" y="2667000"/>
            <a:ext cx="165735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FFFF00"/>
                </a:solidFill>
              </a:rPr>
              <a:t>+ H</a:t>
            </a:r>
            <a:r>
              <a:rPr lang="en-US" sz="2800">
                <a:solidFill>
                  <a:srgbClr val="FFFF00"/>
                </a:solidFill>
                <a:cs typeface="Arial" charset="0"/>
              </a:rPr>
              <a:t>• + H</a:t>
            </a:r>
            <a:r>
              <a:rPr lang="en-US" sz="2800">
                <a:solidFill>
                  <a:srgbClr val="FFFF00"/>
                </a:solidFill>
              </a:rPr>
              <a:t>•</a:t>
            </a:r>
          </a:p>
        </p:txBody>
      </p:sp>
      <p:sp>
        <p:nvSpPr>
          <p:cNvPr id="26650" name="Line 26"/>
          <p:cNvSpPr>
            <a:spLocks noChangeShapeType="1"/>
          </p:cNvSpPr>
          <p:nvPr/>
        </p:nvSpPr>
        <p:spPr bwMode="auto">
          <a:xfrm flipH="1" flipV="1">
            <a:off x="6248400" y="2971800"/>
            <a:ext cx="330200" cy="0"/>
          </a:xfrm>
          <a:prstGeom prst="line">
            <a:avLst/>
          </a:prstGeom>
          <a:noFill/>
          <a:ln w="20638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FADH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143000"/>
            <a:ext cx="6400800" cy="5307013"/>
          </a:xfrm>
          <a:prstGeom prst="rect">
            <a:avLst/>
          </a:prstGeom>
          <a:noFill/>
        </p:spPr>
      </p:pic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7696200" y="6400800"/>
            <a:ext cx="1228725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000">
                <a:solidFill>
                  <a:schemeClr val="bg2"/>
                </a:solidFill>
              </a:rPr>
              <a:t>Voet &amp; voet 3</a:t>
            </a:r>
            <a:r>
              <a:rPr lang="en-US" sz="1000" baseline="30000">
                <a:solidFill>
                  <a:schemeClr val="bg2"/>
                </a:solidFill>
              </a:rPr>
              <a:t>rd</a:t>
            </a:r>
            <a:r>
              <a:rPr lang="en-US" sz="1000">
                <a:solidFill>
                  <a:schemeClr val="bg2"/>
                </a:solidFill>
              </a:rPr>
              <a:t> ed.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657600" y="304800"/>
            <a:ext cx="2363788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FFFF99"/>
                </a:solidFill>
              </a:rPr>
              <a:t>FAD/FADH</a:t>
            </a:r>
            <a:r>
              <a:rPr lang="en-US" sz="3200" baseline="-25000">
                <a:solidFill>
                  <a:srgbClr val="FFFF99"/>
                </a:solidFill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990600"/>
            <a:ext cx="8686800" cy="297180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>
                <a:solidFill>
                  <a:srgbClr val="FF9999"/>
                </a:solidFill>
              </a:rPr>
              <a:t>2. Combination with O</a:t>
            </a:r>
          </a:p>
          <a:p>
            <a:pPr>
              <a:buFontTx/>
              <a:buNone/>
            </a:pPr>
            <a:r>
              <a:rPr lang="en-US" sz="2800">
                <a:solidFill>
                  <a:srgbClr val="FFFF00"/>
                </a:solidFill>
              </a:rPr>
              <a:t>	- Removal of e</a:t>
            </a:r>
            <a:r>
              <a:rPr lang="en-US" sz="2800" baseline="30000">
                <a:solidFill>
                  <a:srgbClr val="FFFF00"/>
                </a:solidFill>
              </a:rPr>
              <a:t>-</a:t>
            </a:r>
            <a:r>
              <a:rPr lang="en-US" sz="2800">
                <a:solidFill>
                  <a:srgbClr val="FFFF00"/>
                </a:solidFill>
              </a:rPr>
              <a:t>’s by O which “pulls” e-’s away from the C or H nucleus. C or H becomes oxidized ; O becomes reduced.</a:t>
            </a:r>
          </a:p>
          <a:p>
            <a:pPr>
              <a:buFontTx/>
              <a:buNone/>
            </a:pPr>
            <a:endParaRPr lang="en-US" sz="2800">
              <a:solidFill>
                <a:srgbClr val="FFFF00"/>
              </a:solidFill>
            </a:endParaRPr>
          </a:p>
          <a:p>
            <a:pPr>
              <a:buFontTx/>
              <a:buNone/>
            </a:pPr>
            <a:r>
              <a:rPr lang="en-US" sz="2800">
                <a:solidFill>
                  <a:srgbClr val="FFFF00"/>
                </a:solidFill>
              </a:rPr>
              <a:t>	</a:t>
            </a:r>
            <a:r>
              <a:rPr lang="en-US" sz="2800">
                <a:solidFill>
                  <a:srgbClr val="FF9999"/>
                </a:solidFill>
              </a:rPr>
              <a:t>- These reactions are catalyzed by </a:t>
            </a:r>
            <a:r>
              <a:rPr lang="en-US" sz="2800" u="sng">
                <a:solidFill>
                  <a:srgbClr val="FF9999"/>
                </a:solidFill>
              </a:rPr>
              <a:t>oxidases</a:t>
            </a:r>
          </a:p>
        </p:txBody>
      </p:sp>
      <p:sp>
        <p:nvSpPr>
          <p:cNvPr id="30723" name="AutoShape 3"/>
          <p:cNvSpPr>
            <a:spLocks noChangeAspect="1" noChangeArrowheads="1" noTextEdit="1"/>
          </p:cNvSpPr>
          <p:nvPr/>
        </p:nvSpPr>
        <p:spPr bwMode="auto">
          <a:xfrm>
            <a:off x="152400" y="4343400"/>
            <a:ext cx="8686800" cy="117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198438" y="5005388"/>
            <a:ext cx="666750" cy="514350"/>
            <a:chOff x="125" y="3105"/>
            <a:chExt cx="420" cy="324"/>
          </a:xfrm>
        </p:grpSpPr>
        <p:sp>
          <p:nvSpPr>
            <p:cNvPr id="30725" name="Rectangle 5"/>
            <p:cNvSpPr>
              <a:spLocks noChangeArrowheads="1"/>
            </p:cNvSpPr>
            <p:nvPr/>
          </p:nvSpPr>
          <p:spPr bwMode="auto">
            <a:xfrm>
              <a:off x="125" y="3105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C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0726" name="Rectangle 6"/>
            <p:cNvSpPr>
              <a:spLocks noChangeArrowheads="1"/>
            </p:cNvSpPr>
            <p:nvPr/>
          </p:nvSpPr>
          <p:spPr bwMode="auto">
            <a:xfrm>
              <a:off x="292" y="3105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H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0727" name="Rectangle 7"/>
            <p:cNvSpPr>
              <a:spLocks noChangeArrowheads="1"/>
            </p:cNvSpPr>
            <p:nvPr/>
          </p:nvSpPr>
          <p:spPr bwMode="auto">
            <a:xfrm>
              <a:off x="460" y="3247"/>
              <a:ext cx="85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900">
                  <a:solidFill>
                    <a:srgbClr val="FFFF99"/>
                  </a:solidFill>
                </a:rPr>
                <a:t>4</a:t>
              </a:r>
              <a:endParaRPr lang="en-US" sz="2800">
                <a:solidFill>
                  <a:srgbClr val="FFFF99"/>
                </a:solidFill>
              </a:endParaRPr>
            </a:p>
          </p:txBody>
        </p:sp>
      </p:grp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1574800" y="4403725"/>
            <a:ext cx="676275" cy="1116013"/>
            <a:chOff x="992" y="2740"/>
            <a:chExt cx="426" cy="703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>
              <a:off x="998" y="3118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C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>
              <a:off x="1166" y="3118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H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>
              <a:off x="1333" y="3261"/>
              <a:ext cx="85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900">
                  <a:solidFill>
                    <a:srgbClr val="FFFF99"/>
                  </a:solidFill>
                </a:rPr>
                <a:t>3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>
              <a:off x="992" y="2740"/>
              <a:ext cx="180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O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0733" name="Rectangle 13"/>
            <p:cNvSpPr>
              <a:spLocks noChangeArrowheads="1"/>
            </p:cNvSpPr>
            <p:nvPr/>
          </p:nvSpPr>
          <p:spPr bwMode="auto">
            <a:xfrm>
              <a:off x="1173" y="2740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H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0734" name="Line 14"/>
            <p:cNvSpPr>
              <a:spLocks noChangeShapeType="1"/>
            </p:cNvSpPr>
            <p:nvPr/>
          </p:nvSpPr>
          <p:spPr bwMode="auto">
            <a:xfrm flipV="1">
              <a:off x="1082" y="2971"/>
              <a:ext cx="0" cy="147"/>
            </a:xfrm>
            <a:prstGeom prst="line">
              <a:avLst/>
            </a:prstGeom>
            <a:noFill/>
            <a:ln w="222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735" name="Group 15"/>
          <p:cNvGrpSpPr>
            <a:grpSpLocks/>
          </p:cNvGrpSpPr>
          <p:nvPr/>
        </p:nvGrpSpPr>
        <p:grpSpPr bwMode="auto">
          <a:xfrm>
            <a:off x="2986088" y="4478338"/>
            <a:ext cx="1144587" cy="1041400"/>
            <a:chOff x="1881" y="2771"/>
            <a:chExt cx="721" cy="656"/>
          </a:xfrm>
        </p:grpSpPr>
        <p:sp>
          <p:nvSpPr>
            <p:cNvPr id="30736" name="Rectangle 16"/>
            <p:cNvSpPr>
              <a:spLocks noChangeArrowheads="1"/>
            </p:cNvSpPr>
            <p:nvPr/>
          </p:nvSpPr>
          <p:spPr bwMode="auto">
            <a:xfrm>
              <a:off x="2267" y="3149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C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0737" name="Rectangle 17"/>
            <p:cNvSpPr>
              <a:spLocks noChangeArrowheads="1"/>
            </p:cNvSpPr>
            <p:nvPr/>
          </p:nvSpPr>
          <p:spPr bwMode="auto">
            <a:xfrm>
              <a:off x="2434" y="3149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H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0738" name="Rectangle 18"/>
            <p:cNvSpPr>
              <a:spLocks noChangeArrowheads="1"/>
            </p:cNvSpPr>
            <p:nvPr/>
          </p:nvSpPr>
          <p:spPr bwMode="auto">
            <a:xfrm>
              <a:off x="2261" y="2771"/>
              <a:ext cx="180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O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0739" name="Line 19"/>
            <p:cNvSpPr>
              <a:spLocks noChangeShapeType="1"/>
            </p:cNvSpPr>
            <p:nvPr/>
          </p:nvSpPr>
          <p:spPr bwMode="auto">
            <a:xfrm flipV="1">
              <a:off x="2384" y="3001"/>
              <a:ext cx="0" cy="148"/>
            </a:xfrm>
            <a:prstGeom prst="line">
              <a:avLst/>
            </a:prstGeom>
            <a:noFill/>
            <a:ln w="222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0" name="Line 20"/>
            <p:cNvSpPr>
              <a:spLocks noChangeShapeType="1"/>
            </p:cNvSpPr>
            <p:nvPr/>
          </p:nvSpPr>
          <p:spPr bwMode="auto">
            <a:xfrm flipV="1">
              <a:off x="2316" y="3001"/>
              <a:ext cx="0" cy="148"/>
            </a:xfrm>
            <a:prstGeom prst="line">
              <a:avLst/>
            </a:prstGeom>
            <a:noFill/>
            <a:ln w="222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1" name="Rectangle 21"/>
            <p:cNvSpPr>
              <a:spLocks noChangeArrowheads="1"/>
            </p:cNvSpPr>
            <p:nvPr/>
          </p:nvSpPr>
          <p:spPr bwMode="auto">
            <a:xfrm>
              <a:off x="1881" y="3149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H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0742" name="Line 22"/>
            <p:cNvSpPr>
              <a:spLocks noChangeShapeType="1"/>
            </p:cNvSpPr>
            <p:nvPr/>
          </p:nvSpPr>
          <p:spPr bwMode="auto">
            <a:xfrm flipH="1">
              <a:off x="2072" y="3263"/>
              <a:ext cx="168" cy="0"/>
            </a:xfrm>
            <a:prstGeom prst="line">
              <a:avLst/>
            </a:prstGeom>
            <a:noFill/>
            <a:ln w="222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743" name="Group 23"/>
          <p:cNvGrpSpPr>
            <a:grpSpLocks/>
          </p:cNvGrpSpPr>
          <p:nvPr/>
        </p:nvGrpSpPr>
        <p:grpSpPr bwMode="auto">
          <a:xfrm>
            <a:off x="4632325" y="4478338"/>
            <a:ext cx="1768475" cy="1041400"/>
            <a:chOff x="2918" y="2775"/>
            <a:chExt cx="1114" cy="656"/>
          </a:xfrm>
        </p:grpSpPr>
        <p:sp>
          <p:nvSpPr>
            <p:cNvPr id="30744" name="Rectangle 24"/>
            <p:cNvSpPr>
              <a:spLocks noChangeArrowheads="1"/>
            </p:cNvSpPr>
            <p:nvPr/>
          </p:nvSpPr>
          <p:spPr bwMode="auto">
            <a:xfrm>
              <a:off x="3297" y="2775"/>
              <a:ext cx="180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O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0745" name="Line 25"/>
            <p:cNvSpPr>
              <a:spLocks noChangeShapeType="1"/>
            </p:cNvSpPr>
            <p:nvPr/>
          </p:nvSpPr>
          <p:spPr bwMode="auto">
            <a:xfrm flipV="1">
              <a:off x="3420" y="3005"/>
              <a:ext cx="0" cy="250"/>
            </a:xfrm>
            <a:prstGeom prst="line">
              <a:avLst/>
            </a:prstGeom>
            <a:noFill/>
            <a:ln w="222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6" name="Line 26"/>
            <p:cNvSpPr>
              <a:spLocks noChangeShapeType="1"/>
            </p:cNvSpPr>
            <p:nvPr/>
          </p:nvSpPr>
          <p:spPr bwMode="auto">
            <a:xfrm flipV="1">
              <a:off x="3352" y="3005"/>
              <a:ext cx="0" cy="250"/>
            </a:xfrm>
            <a:prstGeom prst="line">
              <a:avLst/>
            </a:prstGeom>
            <a:noFill/>
            <a:ln w="222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7" name="Rectangle 27"/>
            <p:cNvSpPr>
              <a:spLocks noChangeArrowheads="1"/>
            </p:cNvSpPr>
            <p:nvPr/>
          </p:nvSpPr>
          <p:spPr bwMode="auto">
            <a:xfrm>
              <a:off x="3683" y="3153"/>
              <a:ext cx="180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O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0748" name="Rectangle 28"/>
            <p:cNvSpPr>
              <a:spLocks noChangeArrowheads="1"/>
            </p:cNvSpPr>
            <p:nvPr/>
          </p:nvSpPr>
          <p:spPr bwMode="auto">
            <a:xfrm>
              <a:off x="3864" y="3153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H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0749" name="Line 29"/>
            <p:cNvSpPr>
              <a:spLocks noChangeShapeType="1"/>
            </p:cNvSpPr>
            <p:nvPr/>
          </p:nvSpPr>
          <p:spPr bwMode="auto">
            <a:xfrm>
              <a:off x="3387" y="3267"/>
              <a:ext cx="269" cy="0"/>
            </a:xfrm>
            <a:prstGeom prst="line">
              <a:avLst/>
            </a:prstGeom>
            <a:noFill/>
            <a:ln w="222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50" name="Rectangle 30"/>
            <p:cNvSpPr>
              <a:spLocks noChangeArrowheads="1"/>
            </p:cNvSpPr>
            <p:nvPr/>
          </p:nvSpPr>
          <p:spPr bwMode="auto">
            <a:xfrm>
              <a:off x="2918" y="3153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H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0751" name="Line 31"/>
            <p:cNvSpPr>
              <a:spLocks noChangeShapeType="1"/>
            </p:cNvSpPr>
            <p:nvPr/>
          </p:nvSpPr>
          <p:spPr bwMode="auto">
            <a:xfrm flipH="1">
              <a:off x="3109" y="3267"/>
              <a:ext cx="278" cy="0"/>
            </a:xfrm>
            <a:prstGeom prst="line">
              <a:avLst/>
            </a:prstGeom>
            <a:noFill/>
            <a:ln w="222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752" name="Group 32"/>
          <p:cNvGrpSpPr>
            <a:grpSpLocks/>
          </p:cNvGrpSpPr>
          <p:nvPr/>
        </p:nvGrpSpPr>
        <p:grpSpPr bwMode="auto">
          <a:xfrm>
            <a:off x="6840538" y="5078413"/>
            <a:ext cx="1925637" cy="441325"/>
            <a:chOff x="4309" y="3105"/>
            <a:chExt cx="1213" cy="278"/>
          </a:xfrm>
        </p:grpSpPr>
        <p:sp>
          <p:nvSpPr>
            <p:cNvPr id="30753" name="Rectangle 33"/>
            <p:cNvSpPr>
              <a:spLocks noChangeArrowheads="1"/>
            </p:cNvSpPr>
            <p:nvPr/>
          </p:nvSpPr>
          <p:spPr bwMode="auto">
            <a:xfrm>
              <a:off x="4309" y="3105"/>
              <a:ext cx="180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O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grpSp>
          <p:nvGrpSpPr>
            <p:cNvPr id="30754" name="Group 34"/>
            <p:cNvGrpSpPr>
              <a:grpSpLocks/>
            </p:cNvGrpSpPr>
            <p:nvPr/>
          </p:nvGrpSpPr>
          <p:grpSpPr bwMode="auto">
            <a:xfrm>
              <a:off x="4518" y="3210"/>
              <a:ext cx="266" cy="67"/>
              <a:chOff x="4518" y="3158"/>
              <a:chExt cx="266" cy="67"/>
            </a:xfrm>
          </p:grpSpPr>
          <p:sp>
            <p:nvSpPr>
              <p:cNvPr id="30755" name="Line 35"/>
              <p:cNvSpPr>
                <a:spLocks noChangeShapeType="1"/>
              </p:cNvSpPr>
              <p:nvPr/>
            </p:nvSpPr>
            <p:spPr bwMode="auto">
              <a:xfrm flipH="1">
                <a:off x="4518" y="3158"/>
                <a:ext cx="266" cy="0"/>
              </a:xfrm>
              <a:prstGeom prst="line">
                <a:avLst/>
              </a:prstGeom>
              <a:noFill/>
              <a:ln w="22225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6" name="Line 36"/>
              <p:cNvSpPr>
                <a:spLocks noChangeShapeType="1"/>
              </p:cNvSpPr>
              <p:nvPr/>
            </p:nvSpPr>
            <p:spPr bwMode="auto">
              <a:xfrm flipH="1">
                <a:off x="4518" y="3225"/>
                <a:ext cx="266" cy="0"/>
              </a:xfrm>
              <a:prstGeom prst="line">
                <a:avLst/>
              </a:prstGeom>
              <a:noFill/>
              <a:ln w="22225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57" name="Rectangle 37"/>
            <p:cNvSpPr>
              <a:spLocks noChangeArrowheads="1"/>
            </p:cNvSpPr>
            <p:nvPr/>
          </p:nvSpPr>
          <p:spPr bwMode="auto">
            <a:xfrm>
              <a:off x="5342" y="3105"/>
              <a:ext cx="180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O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grpSp>
          <p:nvGrpSpPr>
            <p:cNvPr id="30758" name="Group 38"/>
            <p:cNvGrpSpPr>
              <a:grpSpLocks/>
            </p:cNvGrpSpPr>
            <p:nvPr/>
          </p:nvGrpSpPr>
          <p:grpSpPr bwMode="auto">
            <a:xfrm>
              <a:off x="5047" y="3211"/>
              <a:ext cx="268" cy="67"/>
              <a:chOff x="5047" y="3213"/>
              <a:chExt cx="268" cy="67"/>
            </a:xfrm>
          </p:grpSpPr>
          <p:sp>
            <p:nvSpPr>
              <p:cNvPr id="30759" name="Line 39"/>
              <p:cNvSpPr>
                <a:spLocks noChangeShapeType="1"/>
              </p:cNvSpPr>
              <p:nvPr/>
            </p:nvSpPr>
            <p:spPr bwMode="auto">
              <a:xfrm>
                <a:off x="5047" y="3280"/>
                <a:ext cx="268" cy="0"/>
              </a:xfrm>
              <a:prstGeom prst="line">
                <a:avLst/>
              </a:prstGeom>
              <a:noFill/>
              <a:ln w="22225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0" name="Line 40"/>
              <p:cNvSpPr>
                <a:spLocks noChangeShapeType="1"/>
              </p:cNvSpPr>
              <p:nvPr/>
            </p:nvSpPr>
            <p:spPr bwMode="auto">
              <a:xfrm>
                <a:off x="5047" y="3213"/>
                <a:ext cx="268" cy="0"/>
              </a:xfrm>
              <a:prstGeom prst="line">
                <a:avLst/>
              </a:prstGeom>
              <a:noFill/>
              <a:ln w="22225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61" name="Rectangle 41"/>
            <p:cNvSpPr>
              <a:spLocks noChangeArrowheads="1"/>
            </p:cNvSpPr>
            <p:nvPr/>
          </p:nvSpPr>
          <p:spPr bwMode="auto">
            <a:xfrm>
              <a:off x="4865" y="3105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C</a:t>
              </a:r>
              <a:endParaRPr lang="en-US" sz="2800">
                <a:solidFill>
                  <a:srgbClr val="FFFF99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2151063" y="1017588"/>
            <a:ext cx="4897437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FFFF00"/>
                </a:solidFill>
              </a:rPr>
              <a:t>Oxidation states of carbon</a:t>
            </a: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2895600" y="2209800"/>
            <a:ext cx="2419350" cy="30845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</a:t>
            </a:r>
            <a:r>
              <a:rPr lang="en-US" sz="2800">
                <a:solidFill>
                  <a:srgbClr val="FFFF99"/>
                </a:solidFill>
                <a:cs typeface="Arial" charset="0"/>
              </a:rPr>
              <a:t>─</a:t>
            </a:r>
            <a:r>
              <a:rPr lang="en-US" sz="2800">
                <a:solidFill>
                  <a:srgbClr val="FF66CC"/>
                </a:solidFill>
                <a:cs typeface="Arial" charset="0"/>
              </a:rPr>
              <a:t>H</a:t>
            </a:r>
            <a:r>
              <a:rPr lang="en-US" sz="2800">
                <a:solidFill>
                  <a:srgbClr val="FFFF99"/>
                </a:solidFill>
                <a:cs typeface="Arial" charset="0"/>
              </a:rPr>
              <a:t>		+2</a:t>
            </a:r>
          </a:p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  <a:cs typeface="Arial" charset="0"/>
              </a:rPr>
              <a:t>C-</a:t>
            </a:r>
            <a:r>
              <a:rPr lang="en-US" sz="2800">
                <a:solidFill>
                  <a:srgbClr val="FF00FF"/>
                </a:solidFill>
                <a:cs typeface="Arial" charset="0"/>
              </a:rPr>
              <a:t>-</a:t>
            </a:r>
            <a:r>
              <a:rPr lang="en-US" sz="2800">
                <a:solidFill>
                  <a:srgbClr val="FF66CC"/>
                </a:solidFill>
              </a:rPr>
              <a:t>C</a:t>
            </a:r>
            <a:r>
              <a:rPr lang="en-US" sz="2800">
                <a:solidFill>
                  <a:srgbClr val="FFFF99"/>
                </a:solidFill>
              </a:rPr>
              <a:t>		+1</a:t>
            </a:r>
          </a:p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</a:t>
            </a:r>
            <a:r>
              <a:rPr lang="en-US" sz="2800">
                <a:solidFill>
                  <a:srgbClr val="FF66CC"/>
                </a:solidFill>
              </a:rPr>
              <a:t>─O</a:t>
            </a:r>
            <a:r>
              <a:rPr lang="en-US" sz="2800">
                <a:solidFill>
                  <a:srgbClr val="FFFF99"/>
                </a:solidFill>
              </a:rPr>
              <a:t>		  0</a:t>
            </a:r>
          </a:p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</a:t>
            </a:r>
            <a:r>
              <a:rPr lang="en-US" sz="2800">
                <a:solidFill>
                  <a:srgbClr val="FF66CC"/>
                </a:solidFill>
              </a:rPr>
              <a:t>─S</a:t>
            </a:r>
            <a:r>
              <a:rPr lang="en-US" sz="2800">
                <a:solidFill>
                  <a:srgbClr val="FFFF99"/>
                </a:solidFill>
              </a:rPr>
              <a:t>		  0</a:t>
            </a:r>
          </a:p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</a:t>
            </a:r>
            <a:r>
              <a:rPr lang="en-US" sz="2800">
                <a:solidFill>
                  <a:srgbClr val="FF66CC"/>
                </a:solidFill>
              </a:rPr>
              <a:t>─N</a:t>
            </a:r>
            <a:r>
              <a:rPr lang="en-US" sz="2800">
                <a:solidFill>
                  <a:srgbClr val="FFFF99"/>
                </a:solidFill>
              </a:rPr>
              <a:t>		  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990600"/>
            <a:ext cx="8686800" cy="297180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>
                <a:solidFill>
                  <a:srgbClr val="FF9999"/>
                </a:solidFill>
              </a:rPr>
              <a:t>2. Combination with O</a:t>
            </a:r>
          </a:p>
          <a:p>
            <a:pPr>
              <a:buFontTx/>
              <a:buNone/>
            </a:pPr>
            <a:r>
              <a:rPr lang="en-US" sz="2800">
                <a:solidFill>
                  <a:srgbClr val="FFFF00"/>
                </a:solidFill>
              </a:rPr>
              <a:t>	- Removal of e</a:t>
            </a:r>
            <a:r>
              <a:rPr lang="en-US" sz="2800" baseline="30000">
                <a:solidFill>
                  <a:srgbClr val="FFFF00"/>
                </a:solidFill>
              </a:rPr>
              <a:t>-</a:t>
            </a:r>
            <a:r>
              <a:rPr lang="en-US" sz="2800">
                <a:solidFill>
                  <a:srgbClr val="FFFF00"/>
                </a:solidFill>
              </a:rPr>
              <a:t>’s by O which “pulls” e-’s away from the C or H nucleus. C or H becomes oxidized ; O becomes reduced.</a:t>
            </a:r>
          </a:p>
          <a:p>
            <a:pPr>
              <a:buFontTx/>
              <a:buNone/>
            </a:pPr>
            <a:endParaRPr lang="en-US" sz="2800">
              <a:solidFill>
                <a:srgbClr val="FFFF00"/>
              </a:solidFill>
            </a:endParaRPr>
          </a:p>
          <a:p>
            <a:pPr>
              <a:buFontTx/>
              <a:buNone/>
            </a:pPr>
            <a:r>
              <a:rPr lang="en-US" sz="2800">
                <a:solidFill>
                  <a:srgbClr val="FFFF00"/>
                </a:solidFill>
              </a:rPr>
              <a:t>	</a:t>
            </a:r>
            <a:r>
              <a:rPr lang="en-US" sz="2800">
                <a:solidFill>
                  <a:srgbClr val="FF9999"/>
                </a:solidFill>
              </a:rPr>
              <a:t>- These reactions are catalyzed by </a:t>
            </a:r>
            <a:r>
              <a:rPr lang="en-US" sz="2800" u="sng">
                <a:solidFill>
                  <a:srgbClr val="FF9999"/>
                </a:solidFill>
              </a:rPr>
              <a:t>oxidases</a:t>
            </a:r>
          </a:p>
        </p:txBody>
      </p:sp>
      <p:sp>
        <p:nvSpPr>
          <p:cNvPr id="34819" name="AutoShape 3"/>
          <p:cNvSpPr>
            <a:spLocks noChangeAspect="1" noChangeArrowheads="1" noTextEdit="1"/>
          </p:cNvSpPr>
          <p:nvPr/>
        </p:nvSpPr>
        <p:spPr bwMode="auto">
          <a:xfrm>
            <a:off x="152400" y="4343400"/>
            <a:ext cx="8686800" cy="117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198438" y="5005388"/>
            <a:ext cx="666750" cy="514350"/>
            <a:chOff x="125" y="3105"/>
            <a:chExt cx="420" cy="324"/>
          </a:xfrm>
        </p:grpSpPr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125" y="3105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C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292" y="3105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H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4823" name="Rectangle 7"/>
            <p:cNvSpPr>
              <a:spLocks noChangeArrowheads="1"/>
            </p:cNvSpPr>
            <p:nvPr/>
          </p:nvSpPr>
          <p:spPr bwMode="auto">
            <a:xfrm>
              <a:off x="460" y="3247"/>
              <a:ext cx="85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900">
                  <a:solidFill>
                    <a:srgbClr val="FFFF99"/>
                  </a:solidFill>
                </a:rPr>
                <a:t>4</a:t>
              </a:r>
              <a:endParaRPr lang="en-US" sz="2800">
                <a:solidFill>
                  <a:srgbClr val="FFFF99"/>
                </a:solidFill>
              </a:endParaRPr>
            </a:p>
          </p:txBody>
        </p:sp>
      </p:grpSp>
      <p:grpSp>
        <p:nvGrpSpPr>
          <p:cNvPr id="34824" name="Group 8"/>
          <p:cNvGrpSpPr>
            <a:grpSpLocks/>
          </p:cNvGrpSpPr>
          <p:nvPr/>
        </p:nvGrpSpPr>
        <p:grpSpPr bwMode="auto">
          <a:xfrm>
            <a:off x="1574800" y="4403725"/>
            <a:ext cx="676275" cy="1116013"/>
            <a:chOff x="992" y="2740"/>
            <a:chExt cx="426" cy="703"/>
          </a:xfrm>
        </p:grpSpPr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998" y="3118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C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4826" name="Rectangle 10"/>
            <p:cNvSpPr>
              <a:spLocks noChangeArrowheads="1"/>
            </p:cNvSpPr>
            <p:nvPr/>
          </p:nvSpPr>
          <p:spPr bwMode="auto">
            <a:xfrm>
              <a:off x="1166" y="3118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H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4827" name="Rectangle 11"/>
            <p:cNvSpPr>
              <a:spLocks noChangeArrowheads="1"/>
            </p:cNvSpPr>
            <p:nvPr/>
          </p:nvSpPr>
          <p:spPr bwMode="auto">
            <a:xfrm>
              <a:off x="1333" y="3261"/>
              <a:ext cx="85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900">
                  <a:solidFill>
                    <a:srgbClr val="FFFF99"/>
                  </a:solidFill>
                </a:rPr>
                <a:t>3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4828" name="Rectangle 12"/>
            <p:cNvSpPr>
              <a:spLocks noChangeArrowheads="1"/>
            </p:cNvSpPr>
            <p:nvPr/>
          </p:nvSpPr>
          <p:spPr bwMode="auto">
            <a:xfrm>
              <a:off x="992" y="2740"/>
              <a:ext cx="180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O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4829" name="Rectangle 13"/>
            <p:cNvSpPr>
              <a:spLocks noChangeArrowheads="1"/>
            </p:cNvSpPr>
            <p:nvPr/>
          </p:nvSpPr>
          <p:spPr bwMode="auto">
            <a:xfrm>
              <a:off x="1173" y="2740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H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4830" name="Line 14"/>
            <p:cNvSpPr>
              <a:spLocks noChangeShapeType="1"/>
            </p:cNvSpPr>
            <p:nvPr/>
          </p:nvSpPr>
          <p:spPr bwMode="auto">
            <a:xfrm flipV="1">
              <a:off x="1082" y="2971"/>
              <a:ext cx="0" cy="147"/>
            </a:xfrm>
            <a:prstGeom prst="line">
              <a:avLst/>
            </a:prstGeom>
            <a:noFill/>
            <a:ln w="222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31" name="Group 15"/>
          <p:cNvGrpSpPr>
            <a:grpSpLocks/>
          </p:cNvGrpSpPr>
          <p:nvPr/>
        </p:nvGrpSpPr>
        <p:grpSpPr bwMode="auto">
          <a:xfrm>
            <a:off x="2986088" y="4478338"/>
            <a:ext cx="1144587" cy="1041400"/>
            <a:chOff x="1881" y="2771"/>
            <a:chExt cx="721" cy="656"/>
          </a:xfrm>
        </p:grpSpPr>
        <p:sp>
          <p:nvSpPr>
            <p:cNvPr id="34832" name="Rectangle 16"/>
            <p:cNvSpPr>
              <a:spLocks noChangeArrowheads="1"/>
            </p:cNvSpPr>
            <p:nvPr/>
          </p:nvSpPr>
          <p:spPr bwMode="auto">
            <a:xfrm>
              <a:off x="2267" y="3149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C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4833" name="Rectangle 17"/>
            <p:cNvSpPr>
              <a:spLocks noChangeArrowheads="1"/>
            </p:cNvSpPr>
            <p:nvPr/>
          </p:nvSpPr>
          <p:spPr bwMode="auto">
            <a:xfrm>
              <a:off x="2434" y="3149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H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4834" name="Rectangle 18"/>
            <p:cNvSpPr>
              <a:spLocks noChangeArrowheads="1"/>
            </p:cNvSpPr>
            <p:nvPr/>
          </p:nvSpPr>
          <p:spPr bwMode="auto">
            <a:xfrm>
              <a:off x="2261" y="2771"/>
              <a:ext cx="180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O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4835" name="Line 19"/>
            <p:cNvSpPr>
              <a:spLocks noChangeShapeType="1"/>
            </p:cNvSpPr>
            <p:nvPr/>
          </p:nvSpPr>
          <p:spPr bwMode="auto">
            <a:xfrm flipV="1">
              <a:off x="2384" y="3001"/>
              <a:ext cx="0" cy="148"/>
            </a:xfrm>
            <a:prstGeom prst="line">
              <a:avLst/>
            </a:prstGeom>
            <a:noFill/>
            <a:ln w="222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6" name="Line 20"/>
            <p:cNvSpPr>
              <a:spLocks noChangeShapeType="1"/>
            </p:cNvSpPr>
            <p:nvPr/>
          </p:nvSpPr>
          <p:spPr bwMode="auto">
            <a:xfrm flipV="1">
              <a:off x="2316" y="3001"/>
              <a:ext cx="0" cy="148"/>
            </a:xfrm>
            <a:prstGeom prst="line">
              <a:avLst/>
            </a:prstGeom>
            <a:noFill/>
            <a:ln w="222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7" name="Rectangle 21"/>
            <p:cNvSpPr>
              <a:spLocks noChangeArrowheads="1"/>
            </p:cNvSpPr>
            <p:nvPr/>
          </p:nvSpPr>
          <p:spPr bwMode="auto">
            <a:xfrm>
              <a:off x="1881" y="3149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H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4838" name="Line 22"/>
            <p:cNvSpPr>
              <a:spLocks noChangeShapeType="1"/>
            </p:cNvSpPr>
            <p:nvPr/>
          </p:nvSpPr>
          <p:spPr bwMode="auto">
            <a:xfrm flipH="1">
              <a:off x="2072" y="3263"/>
              <a:ext cx="168" cy="0"/>
            </a:xfrm>
            <a:prstGeom prst="line">
              <a:avLst/>
            </a:prstGeom>
            <a:noFill/>
            <a:ln w="222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39" name="Group 23"/>
          <p:cNvGrpSpPr>
            <a:grpSpLocks/>
          </p:cNvGrpSpPr>
          <p:nvPr/>
        </p:nvGrpSpPr>
        <p:grpSpPr bwMode="auto">
          <a:xfrm>
            <a:off x="4632325" y="4478338"/>
            <a:ext cx="1768475" cy="1041400"/>
            <a:chOff x="2918" y="2775"/>
            <a:chExt cx="1114" cy="656"/>
          </a:xfrm>
        </p:grpSpPr>
        <p:sp>
          <p:nvSpPr>
            <p:cNvPr id="34840" name="Rectangle 24"/>
            <p:cNvSpPr>
              <a:spLocks noChangeArrowheads="1"/>
            </p:cNvSpPr>
            <p:nvPr/>
          </p:nvSpPr>
          <p:spPr bwMode="auto">
            <a:xfrm>
              <a:off x="3297" y="2775"/>
              <a:ext cx="180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O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4841" name="Line 25"/>
            <p:cNvSpPr>
              <a:spLocks noChangeShapeType="1"/>
            </p:cNvSpPr>
            <p:nvPr/>
          </p:nvSpPr>
          <p:spPr bwMode="auto">
            <a:xfrm flipV="1">
              <a:off x="3420" y="3005"/>
              <a:ext cx="0" cy="250"/>
            </a:xfrm>
            <a:prstGeom prst="line">
              <a:avLst/>
            </a:prstGeom>
            <a:noFill/>
            <a:ln w="222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42" name="Line 26"/>
            <p:cNvSpPr>
              <a:spLocks noChangeShapeType="1"/>
            </p:cNvSpPr>
            <p:nvPr/>
          </p:nvSpPr>
          <p:spPr bwMode="auto">
            <a:xfrm flipV="1">
              <a:off x="3352" y="3005"/>
              <a:ext cx="0" cy="250"/>
            </a:xfrm>
            <a:prstGeom prst="line">
              <a:avLst/>
            </a:prstGeom>
            <a:noFill/>
            <a:ln w="222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43" name="Rectangle 27"/>
            <p:cNvSpPr>
              <a:spLocks noChangeArrowheads="1"/>
            </p:cNvSpPr>
            <p:nvPr/>
          </p:nvSpPr>
          <p:spPr bwMode="auto">
            <a:xfrm>
              <a:off x="3683" y="3153"/>
              <a:ext cx="180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O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4844" name="Rectangle 28"/>
            <p:cNvSpPr>
              <a:spLocks noChangeArrowheads="1"/>
            </p:cNvSpPr>
            <p:nvPr/>
          </p:nvSpPr>
          <p:spPr bwMode="auto">
            <a:xfrm>
              <a:off x="3864" y="3153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H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4845" name="Line 29"/>
            <p:cNvSpPr>
              <a:spLocks noChangeShapeType="1"/>
            </p:cNvSpPr>
            <p:nvPr/>
          </p:nvSpPr>
          <p:spPr bwMode="auto">
            <a:xfrm>
              <a:off x="3387" y="3267"/>
              <a:ext cx="269" cy="0"/>
            </a:xfrm>
            <a:prstGeom prst="line">
              <a:avLst/>
            </a:prstGeom>
            <a:noFill/>
            <a:ln w="222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46" name="Rectangle 30"/>
            <p:cNvSpPr>
              <a:spLocks noChangeArrowheads="1"/>
            </p:cNvSpPr>
            <p:nvPr/>
          </p:nvSpPr>
          <p:spPr bwMode="auto">
            <a:xfrm>
              <a:off x="2918" y="3153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H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sp>
          <p:nvSpPr>
            <p:cNvPr id="34847" name="Line 31"/>
            <p:cNvSpPr>
              <a:spLocks noChangeShapeType="1"/>
            </p:cNvSpPr>
            <p:nvPr/>
          </p:nvSpPr>
          <p:spPr bwMode="auto">
            <a:xfrm flipH="1">
              <a:off x="3109" y="3267"/>
              <a:ext cx="278" cy="0"/>
            </a:xfrm>
            <a:prstGeom prst="line">
              <a:avLst/>
            </a:prstGeom>
            <a:noFill/>
            <a:ln w="222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48" name="Group 32"/>
          <p:cNvGrpSpPr>
            <a:grpSpLocks/>
          </p:cNvGrpSpPr>
          <p:nvPr/>
        </p:nvGrpSpPr>
        <p:grpSpPr bwMode="auto">
          <a:xfrm>
            <a:off x="6840538" y="5078413"/>
            <a:ext cx="1925637" cy="441325"/>
            <a:chOff x="4309" y="3105"/>
            <a:chExt cx="1213" cy="278"/>
          </a:xfrm>
        </p:grpSpPr>
        <p:sp>
          <p:nvSpPr>
            <p:cNvPr id="34849" name="Rectangle 33"/>
            <p:cNvSpPr>
              <a:spLocks noChangeArrowheads="1"/>
            </p:cNvSpPr>
            <p:nvPr/>
          </p:nvSpPr>
          <p:spPr bwMode="auto">
            <a:xfrm>
              <a:off x="4309" y="3105"/>
              <a:ext cx="180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O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grpSp>
          <p:nvGrpSpPr>
            <p:cNvPr id="34850" name="Group 34"/>
            <p:cNvGrpSpPr>
              <a:grpSpLocks/>
            </p:cNvGrpSpPr>
            <p:nvPr/>
          </p:nvGrpSpPr>
          <p:grpSpPr bwMode="auto">
            <a:xfrm>
              <a:off x="4518" y="3210"/>
              <a:ext cx="266" cy="67"/>
              <a:chOff x="4518" y="3158"/>
              <a:chExt cx="266" cy="67"/>
            </a:xfrm>
          </p:grpSpPr>
          <p:sp>
            <p:nvSpPr>
              <p:cNvPr id="34851" name="Line 35"/>
              <p:cNvSpPr>
                <a:spLocks noChangeShapeType="1"/>
              </p:cNvSpPr>
              <p:nvPr/>
            </p:nvSpPr>
            <p:spPr bwMode="auto">
              <a:xfrm flipH="1">
                <a:off x="4518" y="3158"/>
                <a:ext cx="266" cy="0"/>
              </a:xfrm>
              <a:prstGeom prst="line">
                <a:avLst/>
              </a:prstGeom>
              <a:noFill/>
              <a:ln w="22225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52" name="Line 36"/>
              <p:cNvSpPr>
                <a:spLocks noChangeShapeType="1"/>
              </p:cNvSpPr>
              <p:nvPr/>
            </p:nvSpPr>
            <p:spPr bwMode="auto">
              <a:xfrm flipH="1">
                <a:off x="4518" y="3225"/>
                <a:ext cx="266" cy="0"/>
              </a:xfrm>
              <a:prstGeom prst="line">
                <a:avLst/>
              </a:prstGeom>
              <a:noFill/>
              <a:ln w="22225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853" name="Rectangle 37"/>
            <p:cNvSpPr>
              <a:spLocks noChangeArrowheads="1"/>
            </p:cNvSpPr>
            <p:nvPr/>
          </p:nvSpPr>
          <p:spPr bwMode="auto">
            <a:xfrm>
              <a:off x="5342" y="3105"/>
              <a:ext cx="180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O</a:t>
              </a:r>
              <a:endParaRPr lang="en-US" sz="2800">
                <a:solidFill>
                  <a:srgbClr val="FFFF99"/>
                </a:solidFill>
              </a:endParaRPr>
            </a:p>
          </p:txBody>
        </p:sp>
        <p:grpSp>
          <p:nvGrpSpPr>
            <p:cNvPr id="34854" name="Group 38"/>
            <p:cNvGrpSpPr>
              <a:grpSpLocks/>
            </p:cNvGrpSpPr>
            <p:nvPr/>
          </p:nvGrpSpPr>
          <p:grpSpPr bwMode="auto">
            <a:xfrm>
              <a:off x="5047" y="3211"/>
              <a:ext cx="268" cy="67"/>
              <a:chOff x="5047" y="3213"/>
              <a:chExt cx="268" cy="67"/>
            </a:xfrm>
          </p:grpSpPr>
          <p:sp>
            <p:nvSpPr>
              <p:cNvPr id="34855" name="Line 39"/>
              <p:cNvSpPr>
                <a:spLocks noChangeShapeType="1"/>
              </p:cNvSpPr>
              <p:nvPr/>
            </p:nvSpPr>
            <p:spPr bwMode="auto">
              <a:xfrm>
                <a:off x="5047" y="3280"/>
                <a:ext cx="268" cy="0"/>
              </a:xfrm>
              <a:prstGeom prst="line">
                <a:avLst/>
              </a:prstGeom>
              <a:noFill/>
              <a:ln w="22225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56" name="Line 40"/>
              <p:cNvSpPr>
                <a:spLocks noChangeShapeType="1"/>
              </p:cNvSpPr>
              <p:nvPr/>
            </p:nvSpPr>
            <p:spPr bwMode="auto">
              <a:xfrm>
                <a:off x="5047" y="3213"/>
                <a:ext cx="268" cy="0"/>
              </a:xfrm>
              <a:prstGeom prst="line">
                <a:avLst/>
              </a:prstGeom>
              <a:noFill/>
              <a:ln w="22225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857" name="Rectangle 41"/>
            <p:cNvSpPr>
              <a:spLocks noChangeArrowheads="1"/>
            </p:cNvSpPr>
            <p:nvPr/>
          </p:nvSpPr>
          <p:spPr bwMode="auto">
            <a:xfrm>
              <a:off x="4865" y="3105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900">
                  <a:solidFill>
                    <a:srgbClr val="FFFF99"/>
                  </a:solidFill>
                </a:rPr>
                <a:t>C</a:t>
              </a:r>
              <a:endParaRPr lang="en-US" sz="2800">
                <a:solidFill>
                  <a:srgbClr val="FFFF99"/>
                </a:solidFill>
              </a:endParaRPr>
            </a:p>
          </p:txBody>
        </p:sp>
      </p:grpSp>
      <p:sp>
        <p:nvSpPr>
          <p:cNvPr id="34858" name="Text Box 42"/>
          <p:cNvSpPr txBox="1">
            <a:spLocks noChangeArrowheads="1"/>
          </p:cNvSpPr>
          <p:nvPr/>
        </p:nvSpPr>
        <p:spPr bwMode="auto">
          <a:xfrm>
            <a:off x="138113" y="5562600"/>
            <a:ext cx="3825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rgbClr val="00FF00"/>
                </a:solidFill>
              </a:rPr>
              <a:t>8</a:t>
            </a:r>
          </a:p>
        </p:txBody>
      </p:sp>
      <p:sp>
        <p:nvSpPr>
          <p:cNvPr id="34859" name="Text Box 43"/>
          <p:cNvSpPr txBox="1">
            <a:spLocks noChangeArrowheads="1"/>
          </p:cNvSpPr>
          <p:nvPr/>
        </p:nvSpPr>
        <p:spPr bwMode="auto">
          <a:xfrm>
            <a:off x="1524000" y="5562600"/>
            <a:ext cx="38258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rgbClr val="00FF00"/>
                </a:solidFill>
              </a:rPr>
              <a:t>6</a:t>
            </a:r>
          </a:p>
        </p:txBody>
      </p:sp>
      <p:sp>
        <p:nvSpPr>
          <p:cNvPr id="34860" name="Text Box 44"/>
          <p:cNvSpPr txBox="1">
            <a:spLocks noChangeArrowheads="1"/>
          </p:cNvSpPr>
          <p:nvPr/>
        </p:nvSpPr>
        <p:spPr bwMode="auto">
          <a:xfrm>
            <a:off x="3543300" y="5562600"/>
            <a:ext cx="38258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rgbClr val="00FF00"/>
                </a:solidFill>
              </a:rPr>
              <a:t>4</a:t>
            </a:r>
          </a:p>
        </p:txBody>
      </p:sp>
      <p:sp>
        <p:nvSpPr>
          <p:cNvPr id="34861" name="Text Box 45"/>
          <p:cNvSpPr txBox="1">
            <a:spLocks noChangeArrowheads="1"/>
          </p:cNvSpPr>
          <p:nvPr/>
        </p:nvSpPr>
        <p:spPr bwMode="auto">
          <a:xfrm>
            <a:off x="5181600" y="5562600"/>
            <a:ext cx="38258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rgbClr val="00FF00"/>
                </a:solidFill>
              </a:rPr>
              <a:t>2</a:t>
            </a:r>
          </a:p>
        </p:txBody>
      </p:sp>
      <p:sp>
        <p:nvSpPr>
          <p:cNvPr id="34862" name="Text Box 46"/>
          <p:cNvSpPr txBox="1">
            <a:spLocks noChangeArrowheads="1"/>
          </p:cNvSpPr>
          <p:nvPr/>
        </p:nvSpPr>
        <p:spPr bwMode="auto">
          <a:xfrm>
            <a:off x="7696200" y="5562600"/>
            <a:ext cx="38258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rgbClr val="00FF00"/>
                </a:solidFill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58" grpId="0"/>
      <p:bldP spid="34860" grpId="0"/>
      <p:bldP spid="34861" grpId="0"/>
      <p:bldP spid="348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2133600"/>
            <a:ext cx="8305800" cy="2590800"/>
          </a:xfrm>
          <a:ln/>
        </p:spPr>
        <p:txBody>
          <a:bodyPr/>
          <a:lstStyle/>
          <a:p>
            <a:r>
              <a:rPr lang="en-US" sz="2400">
                <a:solidFill>
                  <a:srgbClr val="FFFF00"/>
                </a:solidFill>
              </a:rPr>
              <a:t>Long Chain FA’s  </a:t>
            </a:r>
            <a:r>
              <a:rPr lang="en-US" sz="2400">
                <a:solidFill>
                  <a:srgbClr val="FF9999"/>
                </a:solidFill>
              </a:rPr>
              <a:t>(9.3 kcal/g)</a:t>
            </a:r>
          </a:p>
          <a:p>
            <a:pPr>
              <a:buFontTx/>
              <a:buNone/>
            </a:pPr>
            <a:r>
              <a:rPr lang="en-US" sz="2800">
                <a:solidFill>
                  <a:srgbClr val="FFFF00"/>
                </a:solidFill>
              </a:rPr>
              <a:t> 		O=CCH</a:t>
            </a:r>
            <a:r>
              <a:rPr lang="en-US" sz="2800" baseline="-25000">
                <a:solidFill>
                  <a:srgbClr val="FFFF00"/>
                </a:solidFill>
              </a:rPr>
              <a:t>2 </a:t>
            </a:r>
            <a:r>
              <a:rPr lang="en-US" sz="2800">
                <a:solidFill>
                  <a:srgbClr val="FFFF00"/>
                </a:solidFill>
              </a:rPr>
              <a:t>CH</a:t>
            </a:r>
            <a:r>
              <a:rPr lang="en-US" sz="2800" baseline="-25000">
                <a:solidFill>
                  <a:srgbClr val="FFFF00"/>
                </a:solidFill>
              </a:rPr>
              <a:t>2 </a:t>
            </a:r>
            <a:r>
              <a:rPr lang="en-US" sz="2800">
                <a:solidFill>
                  <a:srgbClr val="FFFF00"/>
                </a:solidFill>
              </a:rPr>
              <a:t>CH</a:t>
            </a:r>
            <a:r>
              <a:rPr lang="en-US" sz="2800" baseline="-25000">
                <a:solidFill>
                  <a:srgbClr val="FFFF00"/>
                </a:solidFill>
              </a:rPr>
              <a:t>2 </a:t>
            </a:r>
            <a:r>
              <a:rPr lang="en-US" sz="2800">
                <a:solidFill>
                  <a:srgbClr val="FFFF00"/>
                </a:solidFill>
              </a:rPr>
              <a:t>CH</a:t>
            </a:r>
            <a:r>
              <a:rPr lang="en-US" sz="2800" baseline="-25000">
                <a:solidFill>
                  <a:srgbClr val="FFFF00"/>
                </a:solidFill>
              </a:rPr>
              <a:t>2 </a:t>
            </a:r>
            <a:r>
              <a:rPr lang="en-US" sz="2800">
                <a:solidFill>
                  <a:srgbClr val="FFFF00"/>
                </a:solidFill>
              </a:rPr>
              <a:t>CH</a:t>
            </a:r>
            <a:r>
              <a:rPr lang="en-US" sz="2800" baseline="-25000">
                <a:solidFill>
                  <a:srgbClr val="FFFF00"/>
                </a:solidFill>
              </a:rPr>
              <a:t>2 </a:t>
            </a:r>
            <a:r>
              <a:rPr lang="en-US" sz="2800">
                <a:solidFill>
                  <a:srgbClr val="FFFF00"/>
                </a:solidFill>
              </a:rPr>
              <a:t>CH</a:t>
            </a:r>
            <a:r>
              <a:rPr lang="en-US" sz="2800" baseline="-25000">
                <a:solidFill>
                  <a:srgbClr val="FFFF00"/>
                </a:solidFill>
              </a:rPr>
              <a:t>2 </a:t>
            </a:r>
            <a:r>
              <a:rPr lang="en-US" sz="2800">
                <a:solidFill>
                  <a:srgbClr val="FFFF00"/>
                </a:solidFill>
              </a:rPr>
              <a:t>….</a:t>
            </a:r>
          </a:p>
          <a:p>
            <a:endParaRPr lang="en-US" sz="2400">
              <a:solidFill>
                <a:srgbClr val="FFFF00"/>
              </a:solidFill>
            </a:endParaRPr>
          </a:p>
          <a:p>
            <a:r>
              <a:rPr lang="en-US" sz="2400">
                <a:solidFill>
                  <a:srgbClr val="FFFF00"/>
                </a:solidFill>
              </a:rPr>
              <a:t>Carbohydrates  </a:t>
            </a:r>
            <a:r>
              <a:rPr lang="en-US" sz="2400">
                <a:solidFill>
                  <a:srgbClr val="FF9999"/>
                </a:solidFill>
              </a:rPr>
              <a:t>(4 kcal/g)</a:t>
            </a:r>
          </a:p>
          <a:p>
            <a:pPr>
              <a:buFontTx/>
              <a:buNone/>
            </a:pPr>
            <a:r>
              <a:rPr lang="en-US" sz="2400">
                <a:solidFill>
                  <a:srgbClr val="FFFF00"/>
                </a:solidFill>
              </a:rPr>
              <a:t>		</a:t>
            </a:r>
            <a:r>
              <a:rPr lang="en-US" sz="2800">
                <a:solidFill>
                  <a:srgbClr val="FFFF00"/>
                </a:solidFill>
              </a:rPr>
              <a:t>O=C</a:t>
            </a:r>
            <a:r>
              <a:rPr lang="en-US" sz="2800">
                <a:solidFill>
                  <a:schemeClr val="accent1"/>
                </a:solidFill>
              </a:rPr>
              <a:t>CHOH</a:t>
            </a:r>
            <a:r>
              <a:rPr lang="en-US" sz="2800">
                <a:solidFill>
                  <a:srgbClr val="FFFF00"/>
                </a:solidFill>
              </a:rPr>
              <a:t>CHOH</a:t>
            </a:r>
            <a:r>
              <a:rPr lang="en-US" sz="2800">
                <a:solidFill>
                  <a:schemeClr val="accent1"/>
                </a:solidFill>
              </a:rPr>
              <a:t>CHOH</a:t>
            </a:r>
            <a:r>
              <a:rPr lang="en-US" sz="2800">
                <a:solidFill>
                  <a:srgbClr val="FFFF00"/>
                </a:solidFill>
              </a:rPr>
              <a:t>CHOH</a:t>
            </a:r>
            <a:r>
              <a:rPr lang="en-US" sz="2800">
                <a:solidFill>
                  <a:schemeClr val="accent1"/>
                </a:solidFill>
              </a:rPr>
              <a:t>CH</a:t>
            </a:r>
            <a:r>
              <a:rPr lang="en-US" sz="2800" baseline="-25000">
                <a:solidFill>
                  <a:schemeClr val="accent1"/>
                </a:solidFill>
              </a:rPr>
              <a:t>2</a:t>
            </a:r>
            <a:r>
              <a:rPr lang="en-US" sz="2800">
                <a:solidFill>
                  <a:schemeClr val="accent1"/>
                </a:solidFill>
              </a:rPr>
              <a:t>OH</a:t>
            </a:r>
            <a:r>
              <a:rPr lang="en-US" sz="280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1925638" y="2882900"/>
            <a:ext cx="57943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rgbClr val="FFFF00"/>
                </a:solidFill>
              </a:rPr>
              <a:t>O-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1943100" y="4270375"/>
            <a:ext cx="441325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rgbClr val="FFFF00"/>
                </a:solidFill>
              </a:rPr>
              <a:t>H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762000" y="381000"/>
            <a:ext cx="7875588" cy="946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FF9999"/>
                </a:solidFill>
              </a:rPr>
              <a:t>Carbohydrates have fewer calories than fats because carbon is already partially oxidized….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1066800" y="838200"/>
            <a:ext cx="7467600" cy="106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>
                <a:solidFill>
                  <a:srgbClr val="FF9999"/>
                </a:solidFill>
              </a:rPr>
              <a:t>Individual C’s can have different oxidation states: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3810000" y="3124200"/>
            <a:ext cx="38258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rgbClr val="00FF00"/>
                </a:solidFill>
              </a:rPr>
              <a:t>1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3810000" y="3733800"/>
            <a:ext cx="38258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rgbClr val="00FF00"/>
                </a:solidFill>
              </a:rPr>
              <a:t>2</a:t>
            </a: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3810000" y="4495800"/>
            <a:ext cx="38258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rgbClr val="00FF00"/>
                </a:solidFill>
              </a:rPr>
              <a:t>7</a:t>
            </a:r>
          </a:p>
        </p:txBody>
      </p:sp>
      <p:sp>
        <p:nvSpPr>
          <p:cNvPr id="38918" name="AutoShape 6"/>
          <p:cNvSpPr>
            <a:spLocks noChangeAspect="1" noChangeArrowheads="1" noTextEdit="1"/>
          </p:cNvSpPr>
          <p:nvPr/>
        </p:nvSpPr>
        <p:spPr bwMode="auto">
          <a:xfrm>
            <a:off x="3581400" y="2438400"/>
            <a:ext cx="207803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9" name="Line 7"/>
          <p:cNvSpPr>
            <a:spLocks noChangeShapeType="1"/>
          </p:cNvSpPr>
          <p:nvPr/>
        </p:nvSpPr>
        <p:spPr bwMode="auto">
          <a:xfrm>
            <a:off x="4502150" y="3354388"/>
            <a:ext cx="0" cy="698500"/>
          </a:xfrm>
          <a:prstGeom prst="line">
            <a:avLst/>
          </a:prstGeom>
          <a:noFill/>
          <a:ln w="23813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 flipV="1">
            <a:off x="4560888" y="2871788"/>
            <a:ext cx="0" cy="461962"/>
          </a:xfrm>
          <a:prstGeom prst="line">
            <a:avLst/>
          </a:prstGeom>
          <a:noFill/>
          <a:ln w="23813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 flipV="1">
            <a:off x="4438650" y="2871788"/>
            <a:ext cx="0" cy="482600"/>
          </a:xfrm>
          <a:prstGeom prst="line">
            <a:avLst/>
          </a:prstGeom>
          <a:noFill/>
          <a:ln w="23813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4932363" y="3143250"/>
            <a:ext cx="325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3300">
                <a:solidFill>
                  <a:srgbClr val="FFFF99"/>
                </a:solidFill>
              </a:rPr>
              <a:t>O</a:t>
            </a:r>
            <a:endParaRPr lang="en-US">
              <a:solidFill>
                <a:srgbClr val="FFFF99"/>
              </a:solidFill>
            </a:endParaRPr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>
            <a:off x="4502150" y="3354388"/>
            <a:ext cx="482600" cy="0"/>
          </a:xfrm>
          <a:prstGeom prst="line">
            <a:avLst/>
          </a:prstGeom>
          <a:noFill/>
          <a:ln w="23813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4" name="Rectangle 12"/>
          <p:cNvSpPr>
            <a:spLocks noChangeArrowheads="1"/>
          </p:cNvSpPr>
          <p:nvPr/>
        </p:nvSpPr>
        <p:spPr bwMode="auto">
          <a:xfrm>
            <a:off x="4929188" y="3840163"/>
            <a:ext cx="325437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3300">
                <a:solidFill>
                  <a:srgbClr val="FFFF99"/>
                </a:solidFill>
              </a:rPr>
              <a:t>O</a:t>
            </a:r>
            <a:endParaRPr lang="en-US">
              <a:solidFill>
                <a:srgbClr val="FFFF99"/>
              </a:solidFill>
            </a:endParaRPr>
          </a:p>
        </p:txBody>
      </p:sp>
      <p:sp>
        <p:nvSpPr>
          <p:cNvPr id="38925" name="Line 13"/>
          <p:cNvSpPr>
            <a:spLocks noChangeShapeType="1"/>
          </p:cNvSpPr>
          <p:nvPr/>
        </p:nvSpPr>
        <p:spPr bwMode="auto">
          <a:xfrm>
            <a:off x="4522788" y="4111625"/>
            <a:ext cx="457200" cy="0"/>
          </a:xfrm>
          <a:prstGeom prst="line">
            <a:avLst/>
          </a:prstGeom>
          <a:noFill/>
          <a:ln w="23813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6" name="Line 14"/>
          <p:cNvSpPr>
            <a:spLocks noChangeShapeType="1"/>
          </p:cNvSpPr>
          <p:nvPr/>
        </p:nvSpPr>
        <p:spPr bwMode="auto">
          <a:xfrm>
            <a:off x="4522788" y="3989388"/>
            <a:ext cx="457200" cy="0"/>
          </a:xfrm>
          <a:prstGeom prst="line">
            <a:avLst/>
          </a:prstGeom>
          <a:noFill/>
          <a:ln w="23813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4252913" y="4538663"/>
            <a:ext cx="303212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3300">
                <a:solidFill>
                  <a:srgbClr val="FFFF99"/>
                </a:solidFill>
              </a:rPr>
              <a:t>C</a:t>
            </a:r>
            <a:endParaRPr lang="en-US">
              <a:solidFill>
                <a:srgbClr val="FFFF99"/>
              </a:solidFill>
            </a:endParaRPr>
          </a:p>
        </p:txBody>
      </p:sp>
      <p:sp>
        <p:nvSpPr>
          <p:cNvPr id="38928" name="Rectangle 16"/>
          <p:cNvSpPr>
            <a:spLocks noChangeArrowheads="1"/>
          </p:cNvSpPr>
          <p:nvPr/>
        </p:nvSpPr>
        <p:spPr bwMode="auto">
          <a:xfrm>
            <a:off x="4552950" y="4538663"/>
            <a:ext cx="303213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3300">
                <a:solidFill>
                  <a:srgbClr val="FFFF99"/>
                </a:solidFill>
              </a:rPr>
              <a:t>H</a:t>
            </a:r>
            <a:endParaRPr lang="en-US">
              <a:solidFill>
                <a:srgbClr val="FFFF99"/>
              </a:solidFill>
            </a:endParaRPr>
          </a:p>
        </p:txBody>
      </p: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4884738" y="4802188"/>
            <a:ext cx="15557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>
                <a:solidFill>
                  <a:srgbClr val="FFFF99"/>
                </a:solidFill>
              </a:rPr>
              <a:t>3</a:t>
            </a:r>
            <a:endParaRPr lang="en-US">
              <a:solidFill>
                <a:srgbClr val="FFFF99"/>
              </a:solidFill>
            </a:endParaRPr>
          </a:p>
        </p:txBody>
      </p:sp>
      <p:sp>
        <p:nvSpPr>
          <p:cNvPr id="38930" name="Line 18"/>
          <p:cNvSpPr>
            <a:spLocks noChangeShapeType="1"/>
          </p:cNvSpPr>
          <p:nvPr/>
        </p:nvSpPr>
        <p:spPr bwMode="auto">
          <a:xfrm flipH="1">
            <a:off x="4497388" y="4052888"/>
            <a:ext cx="4762" cy="485775"/>
          </a:xfrm>
          <a:prstGeom prst="line">
            <a:avLst/>
          </a:prstGeom>
          <a:noFill/>
          <a:ln w="23813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3505200" y="5334000"/>
            <a:ext cx="188595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3300">
                <a:solidFill>
                  <a:srgbClr val="FFFF99"/>
                </a:solidFill>
              </a:rPr>
              <a:t>  Pyruvate</a:t>
            </a:r>
            <a:endParaRPr lang="en-US">
              <a:solidFill>
                <a:srgbClr val="FFFF99"/>
              </a:solidFill>
            </a:endParaRPr>
          </a:p>
        </p:txBody>
      </p:sp>
      <p:sp>
        <p:nvSpPr>
          <p:cNvPr id="38932" name="Rectangle 20"/>
          <p:cNvSpPr>
            <a:spLocks noChangeArrowheads="1"/>
          </p:cNvSpPr>
          <p:nvPr/>
        </p:nvSpPr>
        <p:spPr bwMode="auto">
          <a:xfrm>
            <a:off x="4343400" y="2362200"/>
            <a:ext cx="325438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3300">
                <a:solidFill>
                  <a:srgbClr val="FFFF99"/>
                </a:solidFill>
              </a:rPr>
              <a:t>O</a:t>
            </a:r>
            <a:endParaRPr lang="en-US">
              <a:solidFill>
                <a:srgbClr val="FFFF99"/>
              </a:solidFill>
            </a:endParaRPr>
          </a:p>
        </p:txBody>
      </p:sp>
      <p:sp>
        <p:nvSpPr>
          <p:cNvPr id="38933" name="Line 21"/>
          <p:cNvSpPr>
            <a:spLocks noChangeShapeType="1"/>
          </p:cNvSpPr>
          <p:nvPr/>
        </p:nvSpPr>
        <p:spPr bwMode="auto">
          <a:xfrm>
            <a:off x="5257800" y="3200400"/>
            <a:ext cx="149225" cy="0"/>
          </a:xfrm>
          <a:prstGeom prst="line">
            <a:avLst/>
          </a:prstGeom>
          <a:noFill/>
          <a:ln w="0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38916" grpId="0"/>
      <p:bldP spid="38917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453</Words>
  <Application>Microsoft Office PowerPoint</Application>
  <PresentationFormat>On-screen Show (4:3)</PresentationFormat>
  <Paragraphs>243</Paragraphs>
  <Slides>23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Pyruvate Dehydrogenase Complex</vt:lpstr>
      <vt:lpstr>Role of Vitamins &amp; Cofactors in PDH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Pyruvate Dehydrogenase</vt:lpstr>
    </vt:vector>
  </TitlesOfParts>
  <Company>University of California, Santa Barbara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John Lew</dc:creator>
  <cp:lastModifiedBy>John Lew</cp:lastModifiedBy>
  <cp:revision>18</cp:revision>
  <dcterms:created xsi:type="dcterms:W3CDTF">2011-01-31T00:27:32Z</dcterms:created>
  <dcterms:modified xsi:type="dcterms:W3CDTF">2013-02-03T07:35:28Z</dcterms:modified>
</cp:coreProperties>
</file>